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Lst>
  <p:sldSz cx="18288000" cy="10287000"/>
  <p:notesSz cx="6858000" cy="9144000"/>
  <p:embeddedFontLst>
    <p:embeddedFont>
      <p:font typeface="Blinker" panose="020B0604020202020204" charset="0"/>
      <p:regular r:id="rId11"/>
    </p:embeddedFont>
    <p:embeddedFont>
      <p:font typeface="Calibri" panose="020F0502020204030204" pitchFamily="34" charset="0"/>
      <p:regular r:id="rId12"/>
      <p:bold r:id="rId13"/>
      <p:italic r:id="rId14"/>
      <p:boldItalic r:id="rId15"/>
    </p:embeddedFont>
    <p:embeddedFont>
      <p:font typeface="Garet" panose="020B0604020202020204" charset="0"/>
      <p:regular r:id="rId16"/>
    </p:embeddedFont>
    <p:embeddedFont>
      <p:font typeface="Garet Bold" panose="020B0604020202020204" charset="0"/>
      <p:regular r:id="rId17"/>
    </p:embeddedFont>
    <p:embeddedFont>
      <p:font typeface="Glacial Indifference" panose="020B0604020202020204" charset="0"/>
      <p:regular r:id="rId18"/>
    </p:embeddedFont>
    <p:embeddedFont>
      <p:font typeface="Glacial Indifference Bold" panose="020B0604020202020204" charset="0"/>
      <p:regular r:id="rId19"/>
    </p:embeddedFont>
    <p:embeddedFont>
      <p:font typeface="League Spartan" panose="020B0604020202020204" charset="0"/>
      <p:regular r:id="rId20"/>
    </p:embeddedFont>
    <p:embeddedFont>
      <p:font typeface="Mont Bold" panose="020B0604020202020204" charset="0"/>
      <p:regular r:id="rId21"/>
    </p:embeddedFont>
    <p:embeddedFont>
      <p:font typeface="Poppins" panose="00000500000000000000" pitchFamily="2" charset="0"/>
      <p:regular r:id="rId22"/>
      <p:bold r:id="rId23"/>
      <p:italic r:id="rId24"/>
      <p:boldItalic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p:scale>
          <a:sx n="41" d="100"/>
          <a:sy n="41" d="100"/>
        </p:scale>
        <p:origin x="484" y="8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3.fntdata"/><Relationship Id="rId18" Type="http://schemas.openxmlformats.org/officeDocument/2006/relationships/font" Target="fonts/font8.fntdata"/><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11.fntdata"/><Relationship Id="rId7" Type="http://schemas.openxmlformats.org/officeDocument/2006/relationships/slide" Target="slides/slide6.xml"/><Relationship Id="rId12" Type="http://schemas.openxmlformats.org/officeDocument/2006/relationships/font" Target="fonts/font2.fntdata"/><Relationship Id="rId17" Type="http://schemas.openxmlformats.org/officeDocument/2006/relationships/font" Target="fonts/font7.fntdata"/><Relationship Id="rId25" Type="http://schemas.openxmlformats.org/officeDocument/2006/relationships/font" Target="fonts/font15.fntdata"/><Relationship Id="rId2" Type="http://schemas.openxmlformats.org/officeDocument/2006/relationships/slide" Target="slides/slide1.xml"/><Relationship Id="rId16" Type="http://schemas.openxmlformats.org/officeDocument/2006/relationships/font" Target="fonts/font6.fntdata"/><Relationship Id="rId20" Type="http://schemas.openxmlformats.org/officeDocument/2006/relationships/font" Target="fonts/font10.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24" Type="http://schemas.openxmlformats.org/officeDocument/2006/relationships/font" Target="fonts/font14.fntdata"/><Relationship Id="rId5" Type="http://schemas.openxmlformats.org/officeDocument/2006/relationships/slide" Target="slides/slide4.xml"/><Relationship Id="rId15" Type="http://schemas.openxmlformats.org/officeDocument/2006/relationships/font" Target="fonts/font5.fntdata"/><Relationship Id="rId23" Type="http://schemas.openxmlformats.org/officeDocument/2006/relationships/font" Target="fonts/font13.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4.fntdata"/><Relationship Id="rId22" Type="http://schemas.openxmlformats.org/officeDocument/2006/relationships/font" Target="fonts/font12.fntdata"/><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10/28/2023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10/28/2023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10/28/2023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10/28/2023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10/28/2023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10/28/2023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10/28/2023</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jpe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svg"/><Relationship Id="rId4" Type="http://schemas.openxmlformats.org/officeDocument/2006/relationships/image" Target="../media/image10.png"/></Relationships>
</file>

<file path=ppt/slides/_rels/slide3.xml.rels><?xml version="1.0" encoding="UTF-8" standalone="yes"?>
<Relationships xmlns="http://schemas.openxmlformats.org/package/2006/relationships"><Relationship Id="rId8" Type="http://schemas.openxmlformats.org/officeDocument/2006/relationships/image" Target="../media/image18.jpeg"/><Relationship Id="rId3" Type="http://schemas.openxmlformats.org/officeDocument/2006/relationships/image" Target="../media/image9.png"/><Relationship Id="rId7" Type="http://schemas.openxmlformats.org/officeDocument/2006/relationships/image" Target="../media/image17.png"/><Relationship Id="rId2" Type="http://schemas.openxmlformats.org/officeDocument/2006/relationships/image" Target="../media/image8.jpeg"/><Relationship Id="rId1" Type="http://schemas.openxmlformats.org/officeDocument/2006/relationships/slideLayout" Target="../slideLayouts/slideLayout7.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png"/><Relationship Id="rId9" Type="http://schemas.openxmlformats.org/officeDocument/2006/relationships/image" Target="../media/image19.png"/></Relationships>
</file>

<file path=ppt/slides/_rels/slide4.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9.png"/><Relationship Id="rId7" Type="http://schemas.openxmlformats.org/officeDocument/2006/relationships/image" Target="../media/image22.jpeg"/><Relationship Id="rId2" Type="http://schemas.openxmlformats.org/officeDocument/2006/relationships/image" Target="../media/image8.jpe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21.svg"/><Relationship Id="rId4" Type="http://schemas.openxmlformats.org/officeDocument/2006/relationships/image" Target="../media/image20.png"/><Relationship Id="rId9" Type="http://schemas.openxmlformats.org/officeDocument/2006/relationships/image" Target="../media/image14.png"/></Relationships>
</file>

<file path=ppt/slides/_rels/slide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8.jpe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24.jpeg"/></Relationships>
</file>

<file path=ppt/slides/_rels/slide6.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9.png"/><Relationship Id="rId7" Type="http://schemas.openxmlformats.org/officeDocument/2006/relationships/image" Target="../media/image25.jpeg"/><Relationship Id="rId2" Type="http://schemas.openxmlformats.org/officeDocument/2006/relationships/image" Target="../media/image8.jpeg"/><Relationship Id="rId1" Type="http://schemas.openxmlformats.org/officeDocument/2006/relationships/slideLayout" Target="../slideLayouts/slideLayout7.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7.png"/><Relationship Id="rId9" Type="http://schemas.openxmlformats.org/officeDocument/2006/relationships/image" Target="../media/image26.png"/></Relationships>
</file>

<file path=ppt/slides/_rels/slide7.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10.png"/><Relationship Id="rId7" Type="http://schemas.openxmlformats.org/officeDocument/2006/relationships/image" Target="../media/image29.png"/><Relationship Id="rId2" Type="http://schemas.openxmlformats.org/officeDocument/2006/relationships/image" Target="../media/image8.jpeg"/><Relationship Id="rId1" Type="http://schemas.openxmlformats.org/officeDocument/2006/relationships/slideLayout" Target="../slideLayouts/slideLayout7.xml"/><Relationship Id="rId6" Type="http://schemas.openxmlformats.org/officeDocument/2006/relationships/image" Target="../media/image28.jpeg"/><Relationship Id="rId5" Type="http://schemas.openxmlformats.org/officeDocument/2006/relationships/image" Target="../media/image27.png"/><Relationship Id="rId4" Type="http://schemas.openxmlformats.org/officeDocument/2006/relationships/image" Target="../media/image11.svg"/></Relationships>
</file>

<file path=ppt/slides/_rels/slide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Freeform 2"/>
          <p:cNvSpPr/>
          <p:nvPr/>
        </p:nvSpPr>
        <p:spPr>
          <a:xfrm>
            <a:off x="5920341" y="-491728"/>
            <a:ext cx="4142416" cy="4114800"/>
          </a:xfrm>
          <a:custGeom>
            <a:avLst/>
            <a:gdLst/>
            <a:ahLst/>
            <a:cxnLst/>
            <a:rect l="l" t="t" r="r" b="b"/>
            <a:pathLst>
              <a:path w="4142416" h="4114800">
                <a:moveTo>
                  <a:pt x="0" y="0"/>
                </a:moveTo>
                <a:lnTo>
                  <a:pt x="4142416" y="0"/>
                </a:lnTo>
                <a:lnTo>
                  <a:pt x="4142416" y="4114800"/>
                </a:lnTo>
                <a:lnTo>
                  <a:pt x="0" y="4114800"/>
                </a:lnTo>
                <a:lnTo>
                  <a:pt x="0" y="0"/>
                </a:lnTo>
                <a:close/>
              </a:path>
            </a:pathLst>
          </a:custGeom>
          <a:blipFill>
            <a:blip r:embed="rId2">
              <a:alphaModFix amt="8999"/>
              <a:extLst>
                <a:ext uri="{96DAC541-7B7A-43D3-8B79-37D633B846F1}">
                  <asvg:svgBlip xmlns:asvg="http://schemas.microsoft.com/office/drawing/2016/SVG/main" r:embed="rId3"/>
                </a:ext>
              </a:extLst>
            </a:blip>
            <a:stretch>
              <a:fillRect/>
            </a:stretch>
          </a:blipFill>
        </p:spPr>
        <p:txBody>
          <a:bodyPr/>
          <a:lstStyle/>
          <a:p>
            <a:endParaRPr lang="en-US" dirty="0"/>
          </a:p>
        </p:txBody>
      </p:sp>
      <p:sp>
        <p:nvSpPr>
          <p:cNvPr id="3" name="Freeform 3"/>
          <p:cNvSpPr/>
          <p:nvPr/>
        </p:nvSpPr>
        <p:spPr>
          <a:xfrm>
            <a:off x="1528379" y="5630466"/>
            <a:ext cx="3827148" cy="4114800"/>
          </a:xfrm>
          <a:custGeom>
            <a:avLst/>
            <a:gdLst/>
            <a:ahLst/>
            <a:cxnLst/>
            <a:rect l="l" t="t" r="r" b="b"/>
            <a:pathLst>
              <a:path w="3827148" h="4114800">
                <a:moveTo>
                  <a:pt x="0" y="0"/>
                </a:moveTo>
                <a:lnTo>
                  <a:pt x="3827148" y="0"/>
                </a:lnTo>
                <a:lnTo>
                  <a:pt x="3827148" y="4114800"/>
                </a:lnTo>
                <a:lnTo>
                  <a:pt x="0" y="4114800"/>
                </a:lnTo>
                <a:lnTo>
                  <a:pt x="0" y="0"/>
                </a:lnTo>
                <a:close/>
              </a:path>
            </a:pathLst>
          </a:custGeom>
          <a:blipFill>
            <a:blip r:embed="rId4">
              <a:alphaModFix amt="14000"/>
              <a:extLst>
                <a:ext uri="{96DAC541-7B7A-43D3-8B79-37D633B846F1}">
                  <asvg:svgBlip xmlns:asvg="http://schemas.microsoft.com/office/drawing/2016/SVG/main" r:embed="rId5"/>
                </a:ext>
              </a:extLst>
            </a:blip>
            <a:stretch>
              <a:fillRect/>
            </a:stretch>
          </a:blipFill>
        </p:spPr>
        <p:txBody>
          <a:bodyPr/>
          <a:lstStyle/>
          <a:p>
            <a:endParaRPr lang="en-US" dirty="0"/>
          </a:p>
        </p:txBody>
      </p:sp>
      <p:sp>
        <p:nvSpPr>
          <p:cNvPr id="4" name="Freeform 4"/>
          <p:cNvSpPr/>
          <p:nvPr/>
        </p:nvSpPr>
        <p:spPr>
          <a:xfrm>
            <a:off x="13262259" y="681023"/>
            <a:ext cx="4368153" cy="4114800"/>
          </a:xfrm>
          <a:custGeom>
            <a:avLst/>
            <a:gdLst/>
            <a:ahLst/>
            <a:cxnLst/>
            <a:rect l="l" t="t" r="r" b="b"/>
            <a:pathLst>
              <a:path w="4368153" h="4114800">
                <a:moveTo>
                  <a:pt x="0" y="0"/>
                </a:moveTo>
                <a:lnTo>
                  <a:pt x="4368153" y="0"/>
                </a:lnTo>
                <a:lnTo>
                  <a:pt x="4368153" y="4114800"/>
                </a:lnTo>
                <a:lnTo>
                  <a:pt x="0" y="4114800"/>
                </a:lnTo>
                <a:lnTo>
                  <a:pt x="0" y="0"/>
                </a:lnTo>
                <a:close/>
              </a:path>
            </a:pathLst>
          </a:custGeom>
          <a:blipFill>
            <a:blip r:embed="rId6">
              <a:alphaModFix amt="23000"/>
              <a:extLst>
                <a:ext uri="{96DAC541-7B7A-43D3-8B79-37D633B846F1}">
                  <asvg:svgBlip xmlns:asvg="http://schemas.microsoft.com/office/drawing/2016/SVG/main" r:embed="rId7"/>
                </a:ext>
              </a:extLst>
            </a:blip>
            <a:stretch>
              <a:fillRect/>
            </a:stretch>
          </a:blipFill>
        </p:spPr>
        <p:txBody>
          <a:bodyPr/>
          <a:lstStyle/>
          <a:p>
            <a:endParaRPr lang="en-US" dirty="0"/>
          </a:p>
        </p:txBody>
      </p:sp>
      <p:sp>
        <p:nvSpPr>
          <p:cNvPr id="15" name="TextBox 15"/>
          <p:cNvSpPr txBox="1"/>
          <p:nvPr/>
        </p:nvSpPr>
        <p:spPr>
          <a:xfrm>
            <a:off x="654061" y="5612606"/>
            <a:ext cx="10532560" cy="551433"/>
          </a:xfrm>
          <a:prstGeom prst="rect">
            <a:avLst/>
          </a:prstGeom>
        </p:spPr>
        <p:txBody>
          <a:bodyPr lIns="0" tIns="0" rIns="0" bIns="0" rtlCol="0" anchor="t">
            <a:spAutoFit/>
          </a:bodyPr>
          <a:lstStyle/>
          <a:p>
            <a:pPr algn="ctr">
              <a:lnSpc>
                <a:spcPts val="4320"/>
              </a:lnSpc>
            </a:pPr>
            <a:r>
              <a:rPr lang="en-US" sz="3600" spc="1152" dirty="0">
                <a:solidFill>
                  <a:srgbClr val="FFBD59"/>
                </a:solidFill>
                <a:latin typeface="Poppins"/>
              </a:rPr>
              <a:t>HACKTOBERFEST 1.0</a:t>
            </a:r>
          </a:p>
        </p:txBody>
      </p:sp>
      <p:sp>
        <p:nvSpPr>
          <p:cNvPr id="16" name="TextBox 16"/>
          <p:cNvSpPr txBox="1"/>
          <p:nvPr/>
        </p:nvSpPr>
        <p:spPr>
          <a:xfrm>
            <a:off x="-713457" y="3645694"/>
            <a:ext cx="13267596" cy="1846659"/>
          </a:xfrm>
          <a:prstGeom prst="rect">
            <a:avLst/>
          </a:prstGeom>
        </p:spPr>
        <p:txBody>
          <a:bodyPr lIns="0" tIns="0" rIns="0" bIns="0" rtlCol="0" anchor="t">
            <a:spAutoFit/>
          </a:bodyPr>
          <a:lstStyle/>
          <a:p>
            <a:pPr algn="ctr">
              <a:lnSpc>
                <a:spcPts val="14400"/>
              </a:lnSpc>
            </a:pPr>
            <a:r>
              <a:rPr lang="en-US" sz="12000" dirty="0">
                <a:solidFill>
                  <a:srgbClr val="FFFFFF"/>
                </a:solidFill>
                <a:latin typeface="Mont Bold"/>
              </a:rPr>
              <a:t>3AM</a:t>
            </a:r>
          </a:p>
        </p:txBody>
      </p:sp>
      <p:pic>
        <p:nvPicPr>
          <p:cNvPr id="18" name="Picture 17">
            <a:extLst>
              <a:ext uri="{FF2B5EF4-FFF2-40B4-BE49-F238E27FC236}">
                <a16:creationId xmlns:a16="http://schemas.microsoft.com/office/drawing/2014/main" id="{A1643634-47E7-D849-E905-162802F9D10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752600" y="-266700"/>
            <a:ext cx="4761905" cy="476190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58481"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6250" r="-6250"/>
            </a:stretch>
          </a:blipFill>
        </p:spPr>
        <p:txBody>
          <a:bodyPr/>
          <a:lstStyle/>
          <a:p>
            <a:endParaRPr lang="en-US" dirty="0"/>
          </a:p>
        </p:txBody>
      </p:sp>
      <p:sp>
        <p:nvSpPr>
          <p:cNvPr id="3" name="Freeform 3"/>
          <p:cNvSpPr/>
          <p:nvPr/>
        </p:nvSpPr>
        <p:spPr>
          <a:xfrm>
            <a:off x="13900097" y="-3632307"/>
            <a:ext cx="8775807" cy="8775807"/>
          </a:xfrm>
          <a:custGeom>
            <a:avLst/>
            <a:gdLst/>
            <a:ahLst/>
            <a:cxnLst/>
            <a:rect l="l" t="t" r="r" b="b"/>
            <a:pathLst>
              <a:path w="8775807" h="8775807">
                <a:moveTo>
                  <a:pt x="0" y="0"/>
                </a:moveTo>
                <a:lnTo>
                  <a:pt x="8775806" y="0"/>
                </a:lnTo>
                <a:lnTo>
                  <a:pt x="8775806" y="8775807"/>
                </a:lnTo>
                <a:lnTo>
                  <a:pt x="0" y="8775807"/>
                </a:lnTo>
                <a:lnTo>
                  <a:pt x="0" y="0"/>
                </a:lnTo>
                <a:close/>
              </a:path>
            </a:pathLst>
          </a:custGeom>
          <a:blipFill>
            <a:blip r:embed="rId3">
              <a:alphaModFix amt="80000"/>
            </a:blip>
            <a:stretch>
              <a:fillRect/>
            </a:stretch>
          </a:blipFill>
        </p:spPr>
        <p:txBody>
          <a:bodyPr/>
          <a:lstStyle/>
          <a:p>
            <a:endParaRPr lang="en-US" dirty="0"/>
          </a:p>
        </p:txBody>
      </p:sp>
      <p:sp>
        <p:nvSpPr>
          <p:cNvPr id="4" name="Freeform 4"/>
          <p:cNvSpPr/>
          <p:nvPr/>
        </p:nvSpPr>
        <p:spPr>
          <a:xfrm>
            <a:off x="8985519" y="2032951"/>
            <a:ext cx="3945958" cy="4812144"/>
          </a:xfrm>
          <a:custGeom>
            <a:avLst/>
            <a:gdLst/>
            <a:ahLst/>
            <a:cxnLst/>
            <a:rect l="l" t="t" r="r" b="b"/>
            <a:pathLst>
              <a:path w="3945958" h="4812144">
                <a:moveTo>
                  <a:pt x="0" y="0"/>
                </a:moveTo>
                <a:lnTo>
                  <a:pt x="3945958" y="0"/>
                </a:lnTo>
                <a:lnTo>
                  <a:pt x="3945958" y="4812144"/>
                </a:lnTo>
                <a:lnTo>
                  <a:pt x="0" y="4812144"/>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rnd">
            <a:noFill/>
            <a:prstDash val="solid"/>
            <a:round/>
          </a:ln>
        </p:spPr>
        <p:txBody>
          <a:bodyPr/>
          <a:lstStyle/>
          <a:p>
            <a:endParaRPr lang="en-US" dirty="0"/>
          </a:p>
        </p:txBody>
      </p:sp>
      <p:sp>
        <p:nvSpPr>
          <p:cNvPr id="5" name="TextBox 5"/>
          <p:cNvSpPr txBox="1"/>
          <p:nvPr/>
        </p:nvSpPr>
        <p:spPr>
          <a:xfrm>
            <a:off x="748552" y="1074518"/>
            <a:ext cx="8005709" cy="2101857"/>
          </a:xfrm>
          <a:prstGeom prst="rect">
            <a:avLst/>
          </a:prstGeom>
        </p:spPr>
        <p:txBody>
          <a:bodyPr lIns="0" tIns="0" rIns="0" bIns="0" rtlCol="0" anchor="t">
            <a:spAutoFit/>
          </a:bodyPr>
          <a:lstStyle/>
          <a:p>
            <a:pPr marL="0" lvl="0" indent="0" algn="l">
              <a:lnSpc>
                <a:spcPts val="7967"/>
              </a:lnSpc>
              <a:spcBef>
                <a:spcPct val="0"/>
              </a:spcBef>
            </a:pPr>
            <a:r>
              <a:rPr lang="en-US" sz="7967" u="none" strike="noStrike" dirty="0">
                <a:solidFill>
                  <a:srgbClr val="F5F5F3"/>
                </a:solidFill>
                <a:latin typeface="League Spartan"/>
              </a:rPr>
              <a:t>PS-2: Online CookBook</a:t>
            </a:r>
          </a:p>
        </p:txBody>
      </p:sp>
      <p:sp>
        <p:nvSpPr>
          <p:cNvPr id="6" name="TextBox 6"/>
          <p:cNvSpPr txBox="1"/>
          <p:nvPr/>
        </p:nvSpPr>
        <p:spPr>
          <a:xfrm>
            <a:off x="903091" y="4315198"/>
            <a:ext cx="7696631" cy="1903213"/>
          </a:xfrm>
          <a:prstGeom prst="rect">
            <a:avLst/>
          </a:prstGeom>
        </p:spPr>
        <p:txBody>
          <a:bodyPr lIns="0" tIns="0" rIns="0" bIns="0" rtlCol="0" anchor="t">
            <a:spAutoFit/>
          </a:bodyPr>
          <a:lstStyle/>
          <a:p>
            <a:pPr marL="0" lvl="0" indent="0" algn="l">
              <a:lnSpc>
                <a:spcPts val="2954"/>
              </a:lnSpc>
              <a:spcBef>
                <a:spcPct val="0"/>
              </a:spcBef>
            </a:pPr>
            <a:r>
              <a:rPr lang="en-US" sz="1969" dirty="0">
                <a:solidFill>
                  <a:srgbClr val="F5F5F3"/>
                </a:solidFill>
                <a:latin typeface="Mont Bold"/>
              </a:rPr>
              <a:t>On a daily basis the average person encounters problems when it comes to cooking food that is healthy and tasty. They often are too tired to settle on a recipe which is not only healthy but also a short prep time, which encourages them to order unhealthy food online.</a:t>
            </a:r>
          </a:p>
        </p:txBody>
      </p:sp>
      <p:grpSp>
        <p:nvGrpSpPr>
          <p:cNvPr id="9" name="Group 9"/>
          <p:cNvGrpSpPr>
            <a:grpSpLocks noChangeAspect="1"/>
          </p:cNvGrpSpPr>
          <p:nvPr/>
        </p:nvGrpSpPr>
        <p:grpSpPr>
          <a:xfrm>
            <a:off x="10958498" y="285875"/>
            <a:ext cx="6300802" cy="8985167"/>
            <a:chOff x="0" y="0"/>
            <a:chExt cx="4292600" cy="6121400"/>
          </a:xfrm>
        </p:grpSpPr>
        <p:sp>
          <p:nvSpPr>
            <p:cNvPr id="10" name="Freeform 10"/>
            <p:cNvSpPr/>
            <p:nvPr/>
          </p:nvSpPr>
          <p:spPr>
            <a:xfrm>
              <a:off x="0" y="0"/>
              <a:ext cx="4292600" cy="6121400"/>
            </a:xfrm>
            <a:custGeom>
              <a:avLst/>
              <a:gdLst/>
              <a:ahLst/>
              <a:cxnLst/>
              <a:rect l="l" t="t" r="r" b="b"/>
              <a:pathLst>
                <a:path w="4292600" h="6121400">
                  <a:moveTo>
                    <a:pt x="4292600" y="6121400"/>
                  </a:moveTo>
                  <a:lnTo>
                    <a:pt x="0" y="6121400"/>
                  </a:lnTo>
                  <a:lnTo>
                    <a:pt x="0" y="0"/>
                  </a:lnTo>
                  <a:lnTo>
                    <a:pt x="4292600" y="0"/>
                  </a:lnTo>
                  <a:lnTo>
                    <a:pt x="4292600" y="6121400"/>
                  </a:lnTo>
                  <a:close/>
                </a:path>
              </a:pathLst>
            </a:custGeom>
            <a:blipFill>
              <a:blip r:embed="rId6"/>
              <a:stretch>
                <a:fillRect l="-20377" r="-20377"/>
              </a:stretch>
            </a:blipFill>
          </p:spPr>
          <p:txBody>
            <a:bodyPr/>
            <a:lstStyle/>
            <a:p>
              <a:endParaRPr lang="en-US" dirty="0"/>
            </a:p>
          </p:txBody>
        </p:sp>
        <p:sp>
          <p:nvSpPr>
            <p:cNvPr id="11" name="Freeform 11"/>
            <p:cNvSpPr/>
            <p:nvPr/>
          </p:nvSpPr>
          <p:spPr>
            <a:xfrm>
              <a:off x="0" y="0"/>
              <a:ext cx="4292600" cy="6121400"/>
            </a:xfrm>
            <a:custGeom>
              <a:avLst/>
              <a:gdLst/>
              <a:ahLst/>
              <a:cxnLst/>
              <a:rect l="l" t="t" r="r" b="b"/>
              <a:pathLst>
                <a:path w="4292600" h="6121400">
                  <a:moveTo>
                    <a:pt x="4292600" y="6121400"/>
                  </a:moveTo>
                  <a:lnTo>
                    <a:pt x="0" y="6121400"/>
                  </a:lnTo>
                  <a:lnTo>
                    <a:pt x="0" y="0"/>
                  </a:lnTo>
                  <a:lnTo>
                    <a:pt x="4292600" y="0"/>
                  </a:lnTo>
                  <a:lnTo>
                    <a:pt x="4292600" y="6121400"/>
                  </a:lnTo>
                  <a:close/>
                </a:path>
              </a:pathLst>
            </a:custGeom>
            <a:blipFill>
              <a:blip r:embed="rId7"/>
              <a:stretch>
                <a:fillRect/>
              </a:stretch>
            </a:blipFill>
          </p:spPr>
          <p:txBody>
            <a:bodyPr/>
            <a:lstStyle/>
            <a:p>
              <a:endParaRPr lang="en-US" dirty="0"/>
            </a:p>
          </p:txBody>
        </p:sp>
      </p:grpSp>
      <p:sp>
        <p:nvSpPr>
          <p:cNvPr id="12" name="Freeform 12"/>
          <p:cNvSpPr/>
          <p:nvPr/>
        </p:nvSpPr>
        <p:spPr>
          <a:xfrm rot="-5618979">
            <a:off x="13635652" y="7714883"/>
            <a:ext cx="946495" cy="3410793"/>
          </a:xfrm>
          <a:custGeom>
            <a:avLst/>
            <a:gdLst/>
            <a:ahLst/>
            <a:cxnLst/>
            <a:rect l="l" t="t" r="r" b="b"/>
            <a:pathLst>
              <a:path w="946495" h="3410793">
                <a:moveTo>
                  <a:pt x="0" y="0"/>
                </a:moveTo>
                <a:lnTo>
                  <a:pt x="946495" y="0"/>
                </a:lnTo>
                <a:lnTo>
                  <a:pt x="946495" y="3410793"/>
                </a:lnTo>
                <a:lnTo>
                  <a:pt x="0" y="3410793"/>
                </a:lnTo>
                <a:lnTo>
                  <a:pt x="0" y="0"/>
                </a:lnTo>
                <a:close/>
              </a:path>
            </a:pathLst>
          </a:custGeom>
          <a:blipFill>
            <a:blip r:embed="rId8"/>
            <a:stretch>
              <a:fillRect/>
            </a:stretch>
          </a:blipFill>
        </p:spPr>
        <p:txBody>
          <a:bodyPr/>
          <a:lstStyle/>
          <a:p>
            <a:endParaRPr 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6250" r="-6250"/>
            </a:stretch>
          </a:blipFill>
        </p:spPr>
        <p:txBody>
          <a:bodyPr/>
          <a:lstStyle/>
          <a:p>
            <a:endParaRPr lang="en-US" dirty="0"/>
          </a:p>
        </p:txBody>
      </p:sp>
      <p:sp>
        <p:nvSpPr>
          <p:cNvPr id="3" name="Freeform 3"/>
          <p:cNvSpPr/>
          <p:nvPr/>
        </p:nvSpPr>
        <p:spPr>
          <a:xfrm>
            <a:off x="14328708" y="-3650166"/>
            <a:ext cx="8775807" cy="8775807"/>
          </a:xfrm>
          <a:custGeom>
            <a:avLst/>
            <a:gdLst/>
            <a:ahLst/>
            <a:cxnLst/>
            <a:rect l="l" t="t" r="r" b="b"/>
            <a:pathLst>
              <a:path w="8775807" h="8775807">
                <a:moveTo>
                  <a:pt x="0" y="0"/>
                </a:moveTo>
                <a:lnTo>
                  <a:pt x="8775806" y="0"/>
                </a:lnTo>
                <a:lnTo>
                  <a:pt x="8775806" y="8775807"/>
                </a:lnTo>
                <a:lnTo>
                  <a:pt x="0" y="8775807"/>
                </a:lnTo>
                <a:lnTo>
                  <a:pt x="0" y="0"/>
                </a:lnTo>
                <a:close/>
              </a:path>
            </a:pathLst>
          </a:custGeom>
          <a:blipFill>
            <a:blip r:embed="rId3">
              <a:alphaModFix amt="80000"/>
            </a:blip>
            <a:stretch>
              <a:fillRect/>
            </a:stretch>
          </a:blipFill>
        </p:spPr>
        <p:txBody>
          <a:bodyPr/>
          <a:lstStyle/>
          <a:p>
            <a:endParaRPr lang="en-US" dirty="0"/>
          </a:p>
        </p:txBody>
      </p:sp>
      <p:sp>
        <p:nvSpPr>
          <p:cNvPr id="4" name="Freeform 4"/>
          <p:cNvSpPr/>
          <p:nvPr/>
        </p:nvSpPr>
        <p:spPr>
          <a:xfrm rot="-5618979">
            <a:off x="6194724" y="7286406"/>
            <a:ext cx="946495" cy="3410793"/>
          </a:xfrm>
          <a:custGeom>
            <a:avLst/>
            <a:gdLst/>
            <a:ahLst/>
            <a:cxnLst/>
            <a:rect l="l" t="t" r="r" b="b"/>
            <a:pathLst>
              <a:path w="946495" h="3410793">
                <a:moveTo>
                  <a:pt x="0" y="0"/>
                </a:moveTo>
                <a:lnTo>
                  <a:pt x="946495" y="0"/>
                </a:lnTo>
                <a:lnTo>
                  <a:pt x="946495" y="3410793"/>
                </a:lnTo>
                <a:lnTo>
                  <a:pt x="0" y="3410793"/>
                </a:lnTo>
                <a:lnTo>
                  <a:pt x="0" y="0"/>
                </a:lnTo>
                <a:close/>
              </a:path>
            </a:pathLst>
          </a:custGeom>
          <a:blipFill>
            <a:blip r:embed="rId4"/>
            <a:stretch>
              <a:fillRect/>
            </a:stretch>
          </a:blipFill>
        </p:spPr>
        <p:txBody>
          <a:bodyPr/>
          <a:lstStyle/>
          <a:p>
            <a:endParaRPr lang="en-US" dirty="0"/>
          </a:p>
        </p:txBody>
      </p:sp>
      <p:sp>
        <p:nvSpPr>
          <p:cNvPr id="5" name="Freeform 5"/>
          <p:cNvSpPr/>
          <p:nvPr/>
        </p:nvSpPr>
        <p:spPr>
          <a:xfrm>
            <a:off x="0" y="7023157"/>
            <a:ext cx="3688198" cy="5338181"/>
          </a:xfrm>
          <a:custGeom>
            <a:avLst/>
            <a:gdLst/>
            <a:ahLst/>
            <a:cxnLst/>
            <a:rect l="l" t="t" r="r" b="b"/>
            <a:pathLst>
              <a:path w="3688198" h="5338181">
                <a:moveTo>
                  <a:pt x="0" y="0"/>
                </a:moveTo>
                <a:lnTo>
                  <a:pt x="3688198" y="0"/>
                </a:lnTo>
                <a:lnTo>
                  <a:pt x="3688198" y="5338181"/>
                </a:lnTo>
                <a:lnTo>
                  <a:pt x="0" y="533818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dirty="0"/>
          </a:p>
        </p:txBody>
      </p:sp>
      <p:sp>
        <p:nvSpPr>
          <p:cNvPr id="6" name="Freeform 6"/>
          <p:cNvSpPr/>
          <p:nvPr/>
        </p:nvSpPr>
        <p:spPr>
          <a:xfrm>
            <a:off x="-922700" y="-1727306"/>
            <a:ext cx="3488408" cy="5912556"/>
          </a:xfrm>
          <a:custGeom>
            <a:avLst/>
            <a:gdLst/>
            <a:ahLst/>
            <a:cxnLst/>
            <a:rect l="l" t="t" r="r" b="b"/>
            <a:pathLst>
              <a:path w="3488408" h="5912556">
                <a:moveTo>
                  <a:pt x="0" y="0"/>
                </a:moveTo>
                <a:lnTo>
                  <a:pt x="3488408" y="0"/>
                </a:lnTo>
                <a:lnTo>
                  <a:pt x="3488408" y="5912556"/>
                </a:lnTo>
                <a:lnTo>
                  <a:pt x="0" y="5912556"/>
                </a:lnTo>
                <a:lnTo>
                  <a:pt x="0" y="0"/>
                </a:lnTo>
                <a:close/>
              </a:path>
            </a:pathLst>
          </a:custGeom>
          <a:blipFill>
            <a:blip r:embed="rId7"/>
            <a:stretch>
              <a:fillRect/>
            </a:stretch>
          </a:blipFill>
        </p:spPr>
        <p:txBody>
          <a:bodyPr/>
          <a:lstStyle/>
          <a:p>
            <a:endParaRPr lang="en-US" dirty="0"/>
          </a:p>
        </p:txBody>
      </p:sp>
      <p:grpSp>
        <p:nvGrpSpPr>
          <p:cNvPr id="7" name="Group 7"/>
          <p:cNvGrpSpPr>
            <a:grpSpLocks noChangeAspect="1"/>
          </p:cNvGrpSpPr>
          <p:nvPr/>
        </p:nvGrpSpPr>
        <p:grpSpPr>
          <a:xfrm>
            <a:off x="696792" y="1711818"/>
            <a:ext cx="6489085" cy="6827646"/>
            <a:chOff x="0" y="0"/>
            <a:chExt cx="5842000" cy="6146800"/>
          </a:xfrm>
        </p:grpSpPr>
        <p:sp>
          <p:nvSpPr>
            <p:cNvPr id="8" name="Freeform 8"/>
            <p:cNvSpPr/>
            <p:nvPr/>
          </p:nvSpPr>
          <p:spPr>
            <a:xfrm>
              <a:off x="0" y="0"/>
              <a:ext cx="5842000" cy="6146800"/>
            </a:xfrm>
            <a:custGeom>
              <a:avLst/>
              <a:gdLst/>
              <a:ahLst/>
              <a:cxnLst/>
              <a:rect l="l" t="t" r="r" b="b"/>
              <a:pathLst>
                <a:path w="5842000" h="6146800">
                  <a:moveTo>
                    <a:pt x="5842000" y="6146800"/>
                  </a:moveTo>
                  <a:lnTo>
                    <a:pt x="0" y="6146800"/>
                  </a:lnTo>
                  <a:lnTo>
                    <a:pt x="0" y="0"/>
                  </a:lnTo>
                  <a:lnTo>
                    <a:pt x="5842000" y="0"/>
                  </a:lnTo>
                  <a:lnTo>
                    <a:pt x="5842000" y="6146800"/>
                  </a:lnTo>
                  <a:close/>
                </a:path>
              </a:pathLst>
            </a:custGeom>
            <a:blipFill>
              <a:blip r:embed="rId8"/>
              <a:stretch>
                <a:fillRect l="-28962" r="-28962"/>
              </a:stretch>
            </a:blipFill>
          </p:spPr>
          <p:txBody>
            <a:bodyPr/>
            <a:lstStyle/>
            <a:p>
              <a:endParaRPr lang="en-US" dirty="0"/>
            </a:p>
          </p:txBody>
        </p:sp>
        <p:sp>
          <p:nvSpPr>
            <p:cNvPr id="9" name="Freeform 9"/>
            <p:cNvSpPr/>
            <p:nvPr/>
          </p:nvSpPr>
          <p:spPr>
            <a:xfrm>
              <a:off x="0" y="0"/>
              <a:ext cx="5842000" cy="6146800"/>
            </a:xfrm>
            <a:custGeom>
              <a:avLst/>
              <a:gdLst/>
              <a:ahLst/>
              <a:cxnLst/>
              <a:rect l="l" t="t" r="r" b="b"/>
              <a:pathLst>
                <a:path w="5842000" h="6146800">
                  <a:moveTo>
                    <a:pt x="5842000" y="6146800"/>
                  </a:moveTo>
                  <a:lnTo>
                    <a:pt x="0" y="6146800"/>
                  </a:lnTo>
                  <a:lnTo>
                    <a:pt x="0" y="0"/>
                  </a:lnTo>
                  <a:lnTo>
                    <a:pt x="5842000" y="0"/>
                  </a:lnTo>
                  <a:lnTo>
                    <a:pt x="5842000" y="6146800"/>
                  </a:lnTo>
                  <a:close/>
                </a:path>
              </a:pathLst>
            </a:custGeom>
            <a:blipFill>
              <a:blip r:embed="rId9"/>
              <a:stretch>
                <a:fillRect t="-286" b="-286"/>
              </a:stretch>
            </a:blipFill>
          </p:spPr>
          <p:txBody>
            <a:bodyPr/>
            <a:lstStyle/>
            <a:p>
              <a:endParaRPr lang="en-US" dirty="0"/>
            </a:p>
          </p:txBody>
        </p:sp>
      </p:grpSp>
      <p:grpSp>
        <p:nvGrpSpPr>
          <p:cNvPr id="10" name="Group 10"/>
          <p:cNvGrpSpPr/>
          <p:nvPr/>
        </p:nvGrpSpPr>
        <p:grpSpPr>
          <a:xfrm>
            <a:off x="8525286" y="1371847"/>
            <a:ext cx="7626482" cy="4945615"/>
            <a:chOff x="0" y="190500"/>
            <a:chExt cx="10168642" cy="6594155"/>
          </a:xfrm>
        </p:grpSpPr>
        <p:sp>
          <p:nvSpPr>
            <p:cNvPr id="11" name="TextBox 11"/>
            <p:cNvSpPr txBox="1"/>
            <p:nvPr/>
          </p:nvSpPr>
          <p:spPr>
            <a:xfrm>
              <a:off x="0" y="2924366"/>
              <a:ext cx="10168642" cy="3860289"/>
            </a:xfrm>
            <a:prstGeom prst="rect">
              <a:avLst/>
            </a:prstGeom>
          </p:spPr>
          <p:txBody>
            <a:bodyPr lIns="0" tIns="0" rIns="0" bIns="0" rtlCol="0" anchor="t">
              <a:spAutoFit/>
            </a:bodyPr>
            <a:lstStyle/>
            <a:p>
              <a:pPr marL="0" lvl="0" indent="0" algn="l">
                <a:lnSpc>
                  <a:spcPts val="3777"/>
                </a:lnSpc>
                <a:spcBef>
                  <a:spcPct val="0"/>
                </a:spcBef>
              </a:pPr>
              <a:r>
                <a:rPr lang="en-US" sz="2905" u="none" strike="noStrike" dirty="0">
                  <a:solidFill>
                    <a:srgbClr val="FFFFFF"/>
                  </a:solidFill>
                  <a:latin typeface="Glacial Indifference"/>
                </a:rPr>
                <a:t>Our innovative website will provide them with a solution by recommending recipes that are healthy as well as tasty and easy to prepare. This will encourage users to not only eat healthy but at the same time also discover their love for cooking.</a:t>
              </a:r>
            </a:p>
          </p:txBody>
        </p:sp>
        <p:sp>
          <p:nvSpPr>
            <p:cNvPr id="12" name="TextBox 12"/>
            <p:cNvSpPr txBox="1"/>
            <p:nvPr/>
          </p:nvSpPr>
          <p:spPr>
            <a:xfrm>
              <a:off x="0" y="190500"/>
              <a:ext cx="10168642" cy="1775821"/>
            </a:xfrm>
            <a:prstGeom prst="rect">
              <a:avLst/>
            </a:prstGeom>
          </p:spPr>
          <p:txBody>
            <a:bodyPr lIns="0" tIns="0" rIns="0" bIns="0" rtlCol="0" anchor="t">
              <a:spAutoFit/>
            </a:bodyPr>
            <a:lstStyle/>
            <a:p>
              <a:pPr marL="0" lvl="0" indent="0" algn="l">
                <a:lnSpc>
                  <a:spcPts val="9685"/>
                </a:lnSpc>
                <a:spcBef>
                  <a:spcPct val="0"/>
                </a:spcBef>
              </a:pPr>
              <a:r>
                <a:rPr lang="en-US" sz="9685" u="none" strike="noStrike" dirty="0">
                  <a:solidFill>
                    <a:srgbClr val="FFFFFF"/>
                  </a:solidFill>
                  <a:latin typeface="League Spartan"/>
                </a:rPr>
                <a:t>Solution</a:t>
              </a: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6250" r="-6250"/>
            </a:stretch>
          </a:blipFill>
        </p:spPr>
        <p:txBody>
          <a:bodyPr/>
          <a:lstStyle/>
          <a:p>
            <a:endParaRPr lang="en-US" dirty="0"/>
          </a:p>
        </p:txBody>
      </p:sp>
      <p:sp>
        <p:nvSpPr>
          <p:cNvPr id="3" name="Freeform 3"/>
          <p:cNvSpPr/>
          <p:nvPr/>
        </p:nvSpPr>
        <p:spPr>
          <a:xfrm>
            <a:off x="-3012179" y="-3359203"/>
            <a:ext cx="7088151" cy="7088151"/>
          </a:xfrm>
          <a:custGeom>
            <a:avLst/>
            <a:gdLst/>
            <a:ahLst/>
            <a:cxnLst/>
            <a:rect l="l" t="t" r="r" b="b"/>
            <a:pathLst>
              <a:path w="7088151" h="7088151">
                <a:moveTo>
                  <a:pt x="0" y="0"/>
                </a:moveTo>
                <a:lnTo>
                  <a:pt x="7088151" y="0"/>
                </a:lnTo>
                <a:lnTo>
                  <a:pt x="7088151" y="7088151"/>
                </a:lnTo>
                <a:lnTo>
                  <a:pt x="0" y="7088151"/>
                </a:lnTo>
                <a:lnTo>
                  <a:pt x="0" y="0"/>
                </a:lnTo>
                <a:close/>
              </a:path>
            </a:pathLst>
          </a:custGeom>
          <a:blipFill>
            <a:blip r:embed="rId3">
              <a:alphaModFix amt="80000"/>
            </a:blip>
            <a:stretch>
              <a:fillRect/>
            </a:stretch>
          </a:blipFill>
        </p:spPr>
        <p:txBody>
          <a:bodyPr/>
          <a:lstStyle/>
          <a:p>
            <a:endParaRPr lang="en-US" dirty="0"/>
          </a:p>
        </p:txBody>
      </p:sp>
      <p:sp>
        <p:nvSpPr>
          <p:cNvPr id="4" name="Freeform 4"/>
          <p:cNvSpPr/>
          <p:nvPr/>
        </p:nvSpPr>
        <p:spPr>
          <a:xfrm>
            <a:off x="9375057" y="1874865"/>
            <a:ext cx="3945958" cy="4812144"/>
          </a:xfrm>
          <a:custGeom>
            <a:avLst/>
            <a:gdLst/>
            <a:ahLst/>
            <a:cxnLst/>
            <a:rect l="l" t="t" r="r" b="b"/>
            <a:pathLst>
              <a:path w="3945958" h="4812144">
                <a:moveTo>
                  <a:pt x="0" y="0"/>
                </a:moveTo>
                <a:lnTo>
                  <a:pt x="3945959" y="0"/>
                </a:lnTo>
                <a:lnTo>
                  <a:pt x="3945959" y="4812145"/>
                </a:lnTo>
                <a:lnTo>
                  <a:pt x="0" y="4812145"/>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rnd">
            <a:noFill/>
            <a:prstDash val="solid"/>
            <a:round/>
          </a:ln>
        </p:spPr>
        <p:txBody>
          <a:bodyPr/>
          <a:lstStyle/>
          <a:p>
            <a:endParaRPr lang="en-US" dirty="0"/>
          </a:p>
        </p:txBody>
      </p:sp>
      <p:sp>
        <p:nvSpPr>
          <p:cNvPr id="5" name="TextBox 5"/>
          <p:cNvSpPr txBox="1"/>
          <p:nvPr/>
        </p:nvSpPr>
        <p:spPr>
          <a:xfrm>
            <a:off x="748552" y="1074518"/>
            <a:ext cx="8005709" cy="3078916"/>
          </a:xfrm>
          <a:prstGeom prst="rect">
            <a:avLst/>
          </a:prstGeom>
        </p:spPr>
        <p:txBody>
          <a:bodyPr lIns="0" tIns="0" rIns="0" bIns="0" rtlCol="0" anchor="t">
            <a:spAutoFit/>
          </a:bodyPr>
          <a:lstStyle/>
          <a:p>
            <a:pPr marL="0" lvl="0" indent="0" algn="l">
              <a:lnSpc>
                <a:spcPts val="7967"/>
              </a:lnSpc>
              <a:spcBef>
                <a:spcPct val="0"/>
              </a:spcBef>
            </a:pPr>
            <a:r>
              <a:rPr lang="en-US" sz="7967" u="none" strike="noStrike" dirty="0">
                <a:solidFill>
                  <a:srgbClr val="F5F5F3"/>
                </a:solidFill>
                <a:latin typeface="League Spartan"/>
              </a:rPr>
              <a:t>Key Features and Functionality</a:t>
            </a:r>
          </a:p>
        </p:txBody>
      </p:sp>
      <p:grpSp>
        <p:nvGrpSpPr>
          <p:cNvPr id="6" name="Group 6"/>
          <p:cNvGrpSpPr/>
          <p:nvPr/>
        </p:nvGrpSpPr>
        <p:grpSpPr>
          <a:xfrm>
            <a:off x="748552" y="4339573"/>
            <a:ext cx="9118396" cy="5004955"/>
            <a:chOff x="0" y="-66675"/>
            <a:chExt cx="12157861" cy="2381312"/>
          </a:xfrm>
        </p:grpSpPr>
        <p:sp>
          <p:nvSpPr>
            <p:cNvPr id="7" name="TextBox 7"/>
            <p:cNvSpPr txBox="1"/>
            <p:nvPr/>
          </p:nvSpPr>
          <p:spPr>
            <a:xfrm>
              <a:off x="0" y="-66675"/>
              <a:ext cx="12157861" cy="402703"/>
            </a:xfrm>
            <a:prstGeom prst="rect">
              <a:avLst/>
            </a:prstGeom>
          </p:spPr>
          <p:txBody>
            <a:bodyPr lIns="0" tIns="0" rIns="0" bIns="0" rtlCol="0" anchor="t">
              <a:spAutoFit/>
            </a:bodyPr>
            <a:lstStyle/>
            <a:p>
              <a:pPr marL="0" lvl="0" indent="0" algn="l">
                <a:lnSpc>
                  <a:spcPts val="3341"/>
                </a:lnSpc>
                <a:spcBef>
                  <a:spcPct val="0"/>
                </a:spcBef>
              </a:pPr>
              <a:r>
                <a:rPr lang="en-US" sz="3200" u="none" strike="noStrike" dirty="0">
                  <a:solidFill>
                    <a:srgbClr val="F5F5F3"/>
                  </a:solidFill>
                  <a:latin typeface="Glacial Indifference Bold"/>
                </a:rPr>
                <a:t>USER-FRIENDLY INTERFACE WITH INTUITIVE NAVIGATION.</a:t>
              </a:r>
            </a:p>
          </p:txBody>
        </p:sp>
        <p:sp>
          <p:nvSpPr>
            <p:cNvPr id="8" name="TextBox 8"/>
            <p:cNvSpPr txBox="1"/>
            <p:nvPr/>
          </p:nvSpPr>
          <p:spPr>
            <a:xfrm>
              <a:off x="0" y="823465"/>
              <a:ext cx="12157861" cy="402703"/>
            </a:xfrm>
            <a:prstGeom prst="rect">
              <a:avLst/>
            </a:prstGeom>
          </p:spPr>
          <p:txBody>
            <a:bodyPr lIns="0" tIns="0" rIns="0" bIns="0" rtlCol="0" anchor="t">
              <a:spAutoFit/>
            </a:bodyPr>
            <a:lstStyle/>
            <a:p>
              <a:pPr marL="0" lvl="0" indent="0" algn="l">
                <a:lnSpc>
                  <a:spcPts val="3341"/>
                </a:lnSpc>
                <a:spcBef>
                  <a:spcPct val="0"/>
                </a:spcBef>
              </a:pPr>
              <a:r>
                <a:rPr lang="en-US" sz="3200" u="none" strike="noStrike" dirty="0">
                  <a:solidFill>
                    <a:srgbClr val="F5F5F3"/>
                  </a:solidFill>
                  <a:latin typeface="Glacial Indifference Bold"/>
                </a:rPr>
                <a:t>A search bar and advanced filtering options to allow users to quickly locate specific recipes.</a:t>
              </a:r>
            </a:p>
          </p:txBody>
        </p:sp>
        <p:sp>
          <p:nvSpPr>
            <p:cNvPr id="9" name="TextBox 9"/>
            <p:cNvSpPr txBox="1"/>
            <p:nvPr/>
          </p:nvSpPr>
          <p:spPr>
            <a:xfrm>
              <a:off x="0" y="1710583"/>
              <a:ext cx="12157861" cy="604054"/>
            </a:xfrm>
            <a:prstGeom prst="rect">
              <a:avLst/>
            </a:prstGeom>
          </p:spPr>
          <p:txBody>
            <a:bodyPr lIns="0" tIns="0" rIns="0" bIns="0" rtlCol="0" anchor="t">
              <a:spAutoFit/>
            </a:bodyPr>
            <a:lstStyle/>
            <a:p>
              <a:pPr marL="0" lvl="0" indent="0" algn="l">
                <a:lnSpc>
                  <a:spcPts val="3341"/>
                </a:lnSpc>
                <a:spcBef>
                  <a:spcPct val="0"/>
                </a:spcBef>
              </a:pPr>
              <a:r>
                <a:rPr lang="en-US" sz="3200" u="none" strike="noStrike" dirty="0">
                  <a:solidFill>
                    <a:srgbClr val="F5F5F3"/>
                  </a:solidFill>
                  <a:latin typeface="Glacial Indifference Bold"/>
                </a:rPr>
                <a:t>Display nutritional facts for each recipe, including calories, macros, and other relevant information</a:t>
              </a:r>
              <a:r>
                <a:rPr lang="en-US" sz="3200" dirty="0">
                  <a:solidFill>
                    <a:srgbClr val="F5F5F3"/>
                  </a:solidFill>
                  <a:latin typeface="Glacial Indifference Bold"/>
                </a:rPr>
                <a:t> for users with dietary preferences.</a:t>
              </a:r>
              <a:endParaRPr lang="en-US" sz="3200" u="none" strike="noStrike" dirty="0">
                <a:solidFill>
                  <a:srgbClr val="F5F5F3"/>
                </a:solidFill>
                <a:latin typeface="Glacial Indifference Bold"/>
              </a:endParaRPr>
            </a:p>
          </p:txBody>
        </p:sp>
      </p:grpSp>
      <p:sp>
        <p:nvSpPr>
          <p:cNvPr id="10" name="Freeform 10"/>
          <p:cNvSpPr/>
          <p:nvPr/>
        </p:nvSpPr>
        <p:spPr>
          <a:xfrm>
            <a:off x="14841110" y="-1815313"/>
            <a:ext cx="4199972" cy="7118597"/>
          </a:xfrm>
          <a:custGeom>
            <a:avLst/>
            <a:gdLst/>
            <a:ahLst/>
            <a:cxnLst/>
            <a:rect l="l" t="t" r="r" b="b"/>
            <a:pathLst>
              <a:path w="4199972" h="7118597">
                <a:moveTo>
                  <a:pt x="0" y="0"/>
                </a:moveTo>
                <a:lnTo>
                  <a:pt x="4199972" y="0"/>
                </a:lnTo>
                <a:lnTo>
                  <a:pt x="4199972" y="7118598"/>
                </a:lnTo>
                <a:lnTo>
                  <a:pt x="0" y="7118598"/>
                </a:lnTo>
                <a:lnTo>
                  <a:pt x="0" y="0"/>
                </a:lnTo>
                <a:close/>
              </a:path>
            </a:pathLst>
          </a:custGeom>
          <a:blipFill>
            <a:blip r:embed="rId6"/>
            <a:stretch>
              <a:fillRect/>
            </a:stretch>
          </a:blipFill>
        </p:spPr>
        <p:txBody>
          <a:bodyPr/>
          <a:lstStyle/>
          <a:p>
            <a:endParaRPr lang="en-US" dirty="0"/>
          </a:p>
        </p:txBody>
      </p:sp>
      <p:grpSp>
        <p:nvGrpSpPr>
          <p:cNvPr id="11" name="Group 11"/>
          <p:cNvGrpSpPr>
            <a:grpSpLocks noChangeAspect="1"/>
          </p:cNvGrpSpPr>
          <p:nvPr/>
        </p:nvGrpSpPr>
        <p:grpSpPr>
          <a:xfrm>
            <a:off x="10958498" y="285875"/>
            <a:ext cx="6300802" cy="8985167"/>
            <a:chOff x="0" y="0"/>
            <a:chExt cx="4292600" cy="6121400"/>
          </a:xfrm>
        </p:grpSpPr>
        <p:sp>
          <p:nvSpPr>
            <p:cNvPr id="12" name="Freeform 12"/>
            <p:cNvSpPr/>
            <p:nvPr/>
          </p:nvSpPr>
          <p:spPr>
            <a:xfrm>
              <a:off x="0" y="0"/>
              <a:ext cx="4292600" cy="6121400"/>
            </a:xfrm>
            <a:custGeom>
              <a:avLst/>
              <a:gdLst/>
              <a:ahLst/>
              <a:cxnLst/>
              <a:rect l="l" t="t" r="r" b="b"/>
              <a:pathLst>
                <a:path w="4292600" h="6121400">
                  <a:moveTo>
                    <a:pt x="4292600" y="6121400"/>
                  </a:moveTo>
                  <a:lnTo>
                    <a:pt x="0" y="6121400"/>
                  </a:lnTo>
                  <a:lnTo>
                    <a:pt x="0" y="0"/>
                  </a:lnTo>
                  <a:lnTo>
                    <a:pt x="4292600" y="0"/>
                  </a:lnTo>
                  <a:lnTo>
                    <a:pt x="4292600" y="6121400"/>
                  </a:lnTo>
                  <a:close/>
                </a:path>
              </a:pathLst>
            </a:custGeom>
            <a:blipFill>
              <a:blip r:embed="rId7"/>
              <a:stretch>
                <a:fillRect l="-46104" r="-68336"/>
              </a:stretch>
            </a:blipFill>
          </p:spPr>
          <p:txBody>
            <a:bodyPr/>
            <a:lstStyle/>
            <a:p>
              <a:endParaRPr lang="en-US" dirty="0"/>
            </a:p>
          </p:txBody>
        </p:sp>
        <p:sp>
          <p:nvSpPr>
            <p:cNvPr id="13" name="Freeform 13"/>
            <p:cNvSpPr/>
            <p:nvPr/>
          </p:nvSpPr>
          <p:spPr>
            <a:xfrm>
              <a:off x="0" y="0"/>
              <a:ext cx="4292600" cy="6121400"/>
            </a:xfrm>
            <a:custGeom>
              <a:avLst/>
              <a:gdLst/>
              <a:ahLst/>
              <a:cxnLst/>
              <a:rect l="l" t="t" r="r" b="b"/>
              <a:pathLst>
                <a:path w="4292600" h="6121400">
                  <a:moveTo>
                    <a:pt x="4292600" y="6121400"/>
                  </a:moveTo>
                  <a:lnTo>
                    <a:pt x="0" y="6121400"/>
                  </a:lnTo>
                  <a:lnTo>
                    <a:pt x="0" y="0"/>
                  </a:lnTo>
                  <a:lnTo>
                    <a:pt x="4292600" y="0"/>
                  </a:lnTo>
                  <a:lnTo>
                    <a:pt x="4292600" y="6121400"/>
                  </a:lnTo>
                  <a:close/>
                </a:path>
              </a:pathLst>
            </a:custGeom>
            <a:blipFill>
              <a:blip r:embed="rId8"/>
              <a:stretch>
                <a:fillRect/>
              </a:stretch>
            </a:blipFill>
          </p:spPr>
          <p:txBody>
            <a:bodyPr/>
            <a:lstStyle/>
            <a:p>
              <a:endParaRPr lang="en-US" dirty="0"/>
            </a:p>
          </p:txBody>
        </p:sp>
      </p:grpSp>
      <p:sp>
        <p:nvSpPr>
          <p:cNvPr id="14" name="Freeform 14"/>
          <p:cNvSpPr/>
          <p:nvPr/>
        </p:nvSpPr>
        <p:spPr>
          <a:xfrm rot="-5618979">
            <a:off x="13635652" y="7714883"/>
            <a:ext cx="946495" cy="3410793"/>
          </a:xfrm>
          <a:custGeom>
            <a:avLst/>
            <a:gdLst/>
            <a:ahLst/>
            <a:cxnLst/>
            <a:rect l="l" t="t" r="r" b="b"/>
            <a:pathLst>
              <a:path w="946495" h="3410793">
                <a:moveTo>
                  <a:pt x="0" y="0"/>
                </a:moveTo>
                <a:lnTo>
                  <a:pt x="946495" y="0"/>
                </a:lnTo>
                <a:lnTo>
                  <a:pt x="946495" y="3410793"/>
                </a:lnTo>
                <a:lnTo>
                  <a:pt x="0" y="3410793"/>
                </a:lnTo>
                <a:lnTo>
                  <a:pt x="0" y="0"/>
                </a:lnTo>
                <a:close/>
              </a:path>
            </a:pathLst>
          </a:custGeom>
          <a:blipFill>
            <a:blip r:embed="rId9"/>
            <a:stretch>
              <a:fillRect/>
            </a:stretch>
          </a:blipFill>
        </p:spPr>
        <p:txBody>
          <a:bodyPr/>
          <a:lstStyle/>
          <a:p>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6250" r="-6250"/>
            </a:stretch>
          </a:blipFill>
        </p:spPr>
        <p:txBody>
          <a:bodyPr/>
          <a:lstStyle/>
          <a:p>
            <a:endParaRPr lang="en-US" dirty="0"/>
          </a:p>
        </p:txBody>
      </p:sp>
      <p:grpSp>
        <p:nvGrpSpPr>
          <p:cNvPr id="3" name="Group 3"/>
          <p:cNvGrpSpPr/>
          <p:nvPr/>
        </p:nvGrpSpPr>
        <p:grpSpPr>
          <a:xfrm>
            <a:off x="8488709" y="2456641"/>
            <a:ext cx="8408404" cy="4256541"/>
            <a:chOff x="0" y="142875"/>
            <a:chExt cx="11211206" cy="5675388"/>
          </a:xfrm>
        </p:grpSpPr>
        <p:sp>
          <p:nvSpPr>
            <p:cNvPr id="4" name="TextBox 4"/>
            <p:cNvSpPr txBox="1"/>
            <p:nvPr/>
          </p:nvSpPr>
          <p:spPr>
            <a:xfrm>
              <a:off x="0" y="142875"/>
              <a:ext cx="11211206" cy="1474259"/>
            </a:xfrm>
            <a:prstGeom prst="rect">
              <a:avLst/>
            </a:prstGeom>
          </p:spPr>
          <p:txBody>
            <a:bodyPr lIns="0" tIns="0" rIns="0" bIns="0" rtlCol="0" anchor="t">
              <a:spAutoFit/>
            </a:bodyPr>
            <a:lstStyle/>
            <a:p>
              <a:pPr marL="0" lvl="0" indent="0" algn="l">
                <a:lnSpc>
                  <a:spcPts val="8000"/>
                </a:lnSpc>
                <a:spcBef>
                  <a:spcPct val="0"/>
                </a:spcBef>
              </a:pPr>
              <a:r>
                <a:rPr lang="en-US" sz="8000" u="none" strike="noStrike" dirty="0">
                  <a:solidFill>
                    <a:srgbClr val="F5F5F3"/>
                  </a:solidFill>
                  <a:latin typeface="League Spartan"/>
                </a:rPr>
                <a:t>Social impact</a:t>
              </a:r>
            </a:p>
          </p:txBody>
        </p:sp>
        <p:sp>
          <p:nvSpPr>
            <p:cNvPr id="5" name="TextBox 5"/>
            <p:cNvSpPr txBox="1"/>
            <p:nvPr/>
          </p:nvSpPr>
          <p:spPr>
            <a:xfrm>
              <a:off x="0" y="2218318"/>
              <a:ext cx="11211206" cy="1243931"/>
            </a:xfrm>
            <a:prstGeom prst="rect">
              <a:avLst/>
            </a:prstGeom>
          </p:spPr>
          <p:txBody>
            <a:bodyPr lIns="0" tIns="0" rIns="0" bIns="0" rtlCol="0" anchor="t">
              <a:spAutoFit/>
            </a:bodyPr>
            <a:lstStyle/>
            <a:p>
              <a:pPr marL="0" lvl="0" indent="0" algn="l">
                <a:lnSpc>
                  <a:spcPts val="3750"/>
                </a:lnSpc>
                <a:spcBef>
                  <a:spcPct val="0"/>
                </a:spcBef>
              </a:pPr>
              <a:r>
                <a:rPr lang="en-US" sz="2500" u="none" strike="noStrike" dirty="0">
                  <a:solidFill>
                    <a:srgbClr val="F5F5F3"/>
                  </a:solidFill>
                  <a:latin typeface="Glacial Indifference Bold"/>
                </a:rPr>
                <a:t>It will revolutionize the way people consume and cook food.</a:t>
              </a:r>
            </a:p>
          </p:txBody>
        </p:sp>
        <p:sp>
          <p:nvSpPr>
            <p:cNvPr id="6" name="TextBox 6"/>
            <p:cNvSpPr txBox="1"/>
            <p:nvPr/>
          </p:nvSpPr>
          <p:spPr>
            <a:xfrm>
              <a:off x="0" y="3403700"/>
              <a:ext cx="11211206" cy="1243931"/>
            </a:xfrm>
            <a:prstGeom prst="rect">
              <a:avLst/>
            </a:prstGeom>
          </p:spPr>
          <p:txBody>
            <a:bodyPr lIns="0" tIns="0" rIns="0" bIns="0" rtlCol="0" anchor="t">
              <a:spAutoFit/>
            </a:bodyPr>
            <a:lstStyle/>
            <a:p>
              <a:pPr marL="0" lvl="0" indent="0" algn="l">
                <a:lnSpc>
                  <a:spcPts val="3750"/>
                </a:lnSpc>
                <a:spcBef>
                  <a:spcPct val="0"/>
                </a:spcBef>
              </a:pPr>
              <a:r>
                <a:rPr lang="en-US" sz="2500" u="none" strike="noStrike" dirty="0">
                  <a:solidFill>
                    <a:srgbClr val="F5F5F3"/>
                  </a:solidFill>
                  <a:latin typeface="Glacial Indifference Bold"/>
                </a:rPr>
                <a:t>It will embolden people’s confidence in cooking their desired healthy food.</a:t>
              </a:r>
            </a:p>
          </p:txBody>
        </p:sp>
        <p:sp>
          <p:nvSpPr>
            <p:cNvPr id="7" name="TextBox 7"/>
            <p:cNvSpPr txBox="1"/>
            <p:nvPr/>
          </p:nvSpPr>
          <p:spPr>
            <a:xfrm>
              <a:off x="0" y="5224083"/>
              <a:ext cx="11211206" cy="594180"/>
            </a:xfrm>
            <a:prstGeom prst="rect">
              <a:avLst/>
            </a:prstGeom>
          </p:spPr>
          <p:txBody>
            <a:bodyPr lIns="0" tIns="0" rIns="0" bIns="0" rtlCol="0" anchor="t">
              <a:spAutoFit/>
            </a:bodyPr>
            <a:lstStyle/>
            <a:p>
              <a:pPr marL="0" lvl="0" indent="0" algn="l">
                <a:lnSpc>
                  <a:spcPts val="3750"/>
                </a:lnSpc>
                <a:spcBef>
                  <a:spcPct val="0"/>
                </a:spcBef>
              </a:pPr>
              <a:endParaRPr lang="en-US" sz="2500" u="none" strike="noStrike" dirty="0">
                <a:solidFill>
                  <a:srgbClr val="F5F5F3"/>
                </a:solidFill>
                <a:latin typeface="Glacial Indifference Bold"/>
              </a:endParaRPr>
            </a:p>
          </p:txBody>
        </p:sp>
      </p:grpSp>
      <p:sp>
        <p:nvSpPr>
          <p:cNvPr id="8" name="Freeform 8"/>
          <p:cNvSpPr/>
          <p:nvPr/>
        </p:nvSpPr>
        <p:spPr>
          <a:xfrm rot="248256">
            <a:off x="-1019990" y="2813203"/>
            <a:ext cx="6732779" cy="8394802"/>
          </a:xfrm>
          <a:custGeom>
            <a:avLst/>
            <a:gdLst/>
            <a:ahLst/>
            <a:cxnLst/>
            <a:rect l="l" t="t" r="r" b="b"/>
            <a:pathLst>
              <a:path w="6732779" h="8394802">
                <a:moveTo>
                  <a:pt x="0" y="0"/>
                </a:moveTo>
                <a:lnTo>
                  <a:pt x="6732780" y="0"/>
                </a:lnTo>
                <a:lnTo>
                  <a:pt x="6732780" y="8394802"/>
                </a:lnTo>
                <a:lnTo>
                  <a:pt x="0" y="8394802"/>
                </a:lnTo>
                <a:lnTo>
                  <a:pt x="0" y="0"/>
                </a:lnTo>
                <a:close/>
              </a:path>
            </a:pathLst>
          </a:custGeom>
          <a:blipFill>
            <a:blip r:embed="rId3"/>
            <a:stretch>
              <a:fillRect/>
            </a:stretch>
          </a:blipFill>
        </p:spPr>
        <p:txBody>
          <a:bodyPr/>
          <a:lstStyle/>
          <a:p>
            <a:endParaRPr lang="en-US" dirty="0"/>
          </a:p>
        </p:txBody>
      </p:sp>
      <p:grpSp>
        <p:nvGrpSpPr>
          <p:cNvPr id="9" name="Group 9"/>
          <p:cNvGrpSpPr>
            <a:grpSpLocks noChangeAspect="1"/>
          </p:cNvGrpSpPr>
          <p:nvPr/>
        </p:nvGrpSpPr>
        <p:grpSpPr>
          <a:xfrm>
            <a:off x="699821" y="273133"/>
            <a:ext cx="6300802" cy="8985167"/>
            <a:chOff x="0" y="0"/>
            <a:chExt cx="4292600" cy="6121400"/>
          </a:xfrm>
        </p:grpSpPr>
        <p:sp>
          <p:nvSpPr>
            <p:cNvPr id="10" name="Freeform 10"/>
            <p:cNvSpPr/>
            <p:nvPr/>
          </p:nvSpPr>
          <p:spPr>
            <a:xfrm>
              <a:off x="0" y="0"/>
              <a:ext cx="4292600" cy="6121400"/>
            </a:xfrm>
            <a:custGeom>
              <a:avLst/>
              <a:gdLst/>
              <a:ahLst/>
              <a:cxnLst/>
              <a:rect l="l" t="t" r="r" b="b"/>
              <a:pathLst>
                <a:path w="4292600" h="6121400">
                  <a:moveTo>
                    <a:pt x="4292600" y="6121400"/>
                  </a:moveTo>
                  <a:lnTo>
                    <a:pt x="0" y="6121400"/>
                  </a:lnTo>
                  <a:lnTo>
                    <a:pt x="0" y="0"/>
                  </a:lnTo>
                  <a:lnTo>
                    <a:pt x="4292600" y="0"/>
                  </a:lnTo>
                  <a:lnTo>
                    <a:pt x="4292600" y="6121400"/>
                  </a:lnTo>
                  <a:close/>
                </a:path>
              </a:pathLst>
            </a:custGeom>
            <a:blipFill>
              <a:blip r:embed="rId4"/>
              <a:stretch>
                <a:fillRect l="-53707" r="-31491"/>
              </a:stretch>
            </a:blipFill>
          </p:spPr>
          <p:txBody>
            <a:bodyPr/>
            <a:lstStyle/>
            <a:p>
              <a:endParaRPr lang="en-US" dirty="0"/>
            </a:p>
          </p:txBody>
        </p:sp>
        <p:sp>
          <p:nvSpPr>
            <p:cNvPr id="11" name="Freeform 11"/>
            <p:cNvSpPr/>
            <p:nvPr/>
          </p:nvSpPr>
          <p:spPr>
            <a:xfrm>
              <a:off x="0" y="0"/>
              <a:ext cx="4292600" cy="6121400"/>
            </a:xfrm>
            <a:custGeom>
              <a:avLst/>
              <a:gdLst/>
              <a:ahLst/>
              <a:cxnLst/>
              <a:rect l="l" t="t" r="r" b="b"/>
              <a:pathLst>
                <a:path w="4292600" h="6121400">
                  <a:moveTo>
                    <a:pt x="4292600" y="6121400"/>
                  </a:moveTo>
                  <a:lnTo>
                    <a:pt x="0" y="6121400"/>
                  </a:lnTo>
                  <a:lnTo>
                    <a:pt x="0" y="0"/>
                  </a:lnTo>
                  <a:lnTo>
                    <a:pt x="4292600" y="0"/>
                  </a:lnTo>
                  <a:lnTo>
                    <a:pt x="4292600" y="6121400"/>
                  </a:lnTo>
                  <a:close/>
                </a:path>
              </a:pathLst>
            </a:custGeom>
            <a:blipFill>
              <a:blip r:embed="rId5"/>
              <a:stretch>
                <a:fillRect/>
              </a:stretch>
            </a:blipFill>
          </p:spPr>
          <p:txBody>
            <a:bodyPr/>
            <a:lstStyle/>
            <a:p>
              <a:endParaRPr lang="en-US" dirty="0"/>
            </a:p>
          </p:txBody>
        </p:sp>
      </p:grpSp>
      <p:sp>
        <p:nvSpPr>
          <p:cNvPr id="12" name="Freeform 12"/>
          <p:cNvSpPr/>
          <p:nvPr/>
        </p:nvSpPr>
        <p:spPr>
          <a:xfrm rot="-5618979">
            <a:off x="4059852" y="8000758"/>
            <a:ext cx="946495" cy="3410793"/>
          </a:xfrm>
          <a:custGeom>
            <a:avLst/>
            <a:gdLst/>
            <a:ahLst/>
            <a:cxnLst/>
            <a:rect l="l" t="t" r="r" b="b"/>
            <a:pathLst>
              <a:path w="946495" h="3410793">
                <a:moveTo>
                  <a:pt x="0" y="0"/>
                </a:moveTo>
                <a:lnTo>
                  <a:pt x="946495" y="0"/>
                </a:lnTo>
                <a:lnTo>
                  <a:pt x="946495" y="3410793"/>
                </a:lnTo>
                <a:lnTo>
                  <a:pt x="0" y="3410793"/>
                </a:lnTo>
                <a:lnTo>
                  <a:pt x="0" y="0"/>
                </a:lnTo>
                <a:close/>
              </a:path>
            </a:pathLst>
          </a:custGeom>
          <a:blipFill>
            <a:blip r:embed="rId6"/>
            <a:stretch>
              <a:fillRect/>
            </a:stretch>
          </a:blipFill>
        </p:spPr>
        <p:txBody>
          <a:bodyPr/>
          <a:lstStyle/>
          <a:p>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6250" r="-6250"/>
            </a:stretch>
          </a:blipFill>
        </p:spPr>
        <p:txBody>
          <a:bodyPr/>
          <a:lstStyle/>
          <a:p>
            <a:endParaRPr lang="en-US" dirty="0"/>
          </a:p>
        </p:txBody>
      </p:sp>
      <p:sp>
        <p:nvSpPr>
          <p:cNvPr id="3" name="Freeform 3"/>
          <p:cNvSpPr/>
          <p:nvPr/>
        </p:nvSpPr>
        <p:spPr>
          <a:xfrm>
            <a:off x="-3012179" y="-3359203"/>
            <a:ext cx="7088151" cy="7088151"/>
          </a:xfrm>
          <a:custGeom>
            <a:avLst/>
            <a:gdLst/>
            <a:ahLst/>
            <a:cxnLst/>
            <a:rect l="l" t="t" r="r" b="b"/>
            <a:pathLst>
              <a:path w="7088151" h="7088151">
                <a:moveTo>
                  <a:pt x="0" y="0"/>
                </a:moveTo>
                <a:lnTo>
                  <a:pt x="7088151" y="0"/>
                </a:lnTo>
                <a:lnTo>
                  <a:pt x="7088151" y="7088151"/>
                </a:lnTo>
                <a:lnTo>
                  <a:pt x="0" y="7088151"/>
                </a:lnTo>
                <a:lnTo>
                  <a:pt x="0" y="0"/>
                </a:lnTo>
                <a:close/>
              </a:path>
            </a:pathLst>
          </a:custGeom>
          <a:blipFill>
            <a:blip r:embed="rId3">
              <a:alphaModFix amt="80000"/>
            </a:blip>
            <a:stretch>
              <a:fillRect/>
            </a:stretch>
          </a:blipFill>
        </p:spPr>
        <p:txBody>
          <a:bodyPr/>
          <a:lstStyle/>
          <a:p>
            <a:endParaRPr lang="en-US" dirty="0"/>
          </a:p>
        </p:txBody>
      </p:sp>
      <p:sp>
        <p:nvSpPr>
          <p:cNvPr id="4" name="TextBox 4"/>
          <p:cNvSpPr txBox="1"/>
          <p:nvPr/>
        </p:nvSpPr>
        <p:spPr>
          <a:xfrm>
            <a:off x="1517306" y="1932947"/>
            <a:ext cx="5970165" cy="1964236"/>
          </a:xfrm>
          <a:prstGeom prst="rect">
            <a:avLst/>
          </a:prstGeom>
        </p:spPr>
        <p:txBody>
          <a:bodyPr lIns="0" tIns="0" rIns="0" bIns="0" rtlCol="0" anchor="t">
            <a:spAutoFit/>
          </a:bodyPr>
          <a:lstStyle/>
          <a:p>
            <a:pPr marL="0" lvl="0" indent="0" algn="l">
              <a:lnSpc>
                <a:spcPts val="7582"/>
              </a:lnSpc>
              <a:spcBef>
                <a:spcPct val="0"/>
              </a:spcBef>
            </a:pPr>
            <a:r>
              <a:rPr lang="en-US" sz="7582" dirty="0">
                <a:solidFill>
                  <a:srgbClr val="F5F5F3"/>
                </a:solidFill>
                <a:latin typeface="League Spartan"/>
              </a:rPr>
              <a:t>Revenue M</a:t>
            </a:r>
            <a:r>
              <a:rPr lang="en-US" sz="7582" u="none" strike="noStrike" dirty="0">
                <a:solidFill>
                  <a:srgbClr val="F5F5F3"/>
                </a:solidFill>
                <a:latin typeface="League Spartan"/>
              </a:rPr>
              <a:t>odel</a:t>
            </a:r>
          </a:p>
        </p:txBody>
      </p:sp>
      <p:sp>
        <p:nvSpPr>
          <p:cNvPr id="5" name="TextBox 5"/>
          <p:cNvSpPr txBox="1"/>
          <p:nvPr/>
        </p:nvSpPr>
        <p:spPr>
          <a:xfrm>
            <a:off x="1517306" y="5669849"/>
            <a:ext cx="5970165" cy="1900328"/>
          </a:xfrm>
          <a:prstGeom prst="rect">
            <a:avLst/>
          </a:prstGeom>
        </p:spPr>
        <p:txBody>
          <a:bodyPr lIns="0" tIns="0" rIns="0" bIns="0" rtlCol="0" anchor="t">
            <a:spAutoFit/>
          </a:bodyPr>
          <a:lstStyle/>
          <a:p>
            <a:pPr marL="0" lvl="0" indent="0" algn="l">
              <a:lnSpc>
                <a:spcPts val="2957"/>
              </a:lnSpc>
              <a:spcBef>
                <a:spcPct val="0"/>
              </a:spcBef>
            </a:pPr>
            <a:r>
              <a:rPr lang="en-US" sz="2274" u="none" strike="noStrike" dirty="0">
                <a:solidFill>
                  <a:srgbClr val="F5F5F3"/>
                </a:solidFill>
                <a:latin typeface="Glacial Indifference"/>
              </a:rPr>
              <a:t>We do not believe in pricing people’s choice, especially when it comes to choosing healthy food. Hence, we have decided to make our website freely accessible to everyone, anywhere and anytime.</a:t>
            </a:r>
          </a:p>
        </p:txBody>
      </p:sp>
      <p:sp>
        <p:nvSpPr>
          <p:cNvPr id="6" name="Freeform 6"/>
          <p:cNvSpPr/>
          <p:nvPr/>
        </p:nvSpPr>
        <p:spPr>
          <a:xfrm>
            <a:off x="13231497" y="830322"/>
            <a:ext cx="4199972" cy="7118597"/>
          </a:xfrm>
          <a:custGeom>
            <a:avLst/>
            <a:gdLst/>
            <a:ahLst/>
            <a:cxnLst/>
            <a:rect l="l" t="t" r="r" b="b"/>
            <a:pathLst>
              <a:path w="4199972" h="7118597">
                <a:moveTo>
                  <a:pt x="0" y="0"/>
                </a:moveTo>
                <a:lnTo>
                  <a:pt x="4199973" y="0"/>
                </a:lnTo>
                <a:lnTo>
                  <a:pt x="4199973" y="7118597"/>
                </a:lnTo>
                <a:lnTo>
                  <a:pt x="0" y="7118597"/>
                </a:lnTo>
                <a:lnTo>
                  <a:pt x="0" y="0"/>
                </a:lnTo>
                <a:close/>
              </a:path>
            </a:pathLst>
          </a:custGeom>
          <a:blipFill>
            <a:blip r:embed="rId4"/>
            <a:stretch>
              <a:fillRect/>
            </a:stretch>
          </a:blipFill>
        </p:spPr>
        <p:txBody>
          <a:bodyPr/>
          <a:lstStyle/>
          <a:p>
            <a:endParaRPr lang="en-US" dirty="0"/>
          </a:p>
        </p:txBody>
      </p:sp>
      <p:sp>
        <p:nvSpPr>
          <p:cNvPr id="7" name="Freeform 7"/>
          <p:cNvSpPr/>
          <p:nvPr/>
        </p:nvSpPr>
        <p:spPr>
          <a:xfrm>
            <a:off x="9781231" y="6424232"/>
            <a:ext cx="3688198" cy="5338181"/>
          </a:xfrm>
          <a:custGeom>
            <a:avLst/>
            <a:gdLst/>
            <a:ahLst/>
            <a:cxnLst/>
            <a:rect l="l" t="t" r="r" b="b"/>
            <a:pathLst>
              <a:path w="3688198" h="5338181">
                <a:moveTo>
                  <a:pt x="0" y="0"/>
                </a:moveTo>
                <a:lnTo>
                  <a:pt x="3688198" y="0"/>
                </a:lnTo>
                <a:lnTo>
                  <a:pt x="3688198" y="5338181"/>
                </a:lnTo>
                <a:lnTo>
                  <a:pt x="0" y="533818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dirty="0"/>
          </a:p>
        </p:txBody>
      </p:sp>
      <p:grpSp>
        <p:nvGrpSpPr>
          <p:cNvPr id="8" name="Group 8"/>
          <p:cNvGrpSpPr>
            <a:grpSpLocks noChangeAspect="1"/>
          </p:cNvGrpSpPr>
          <p:nvPr/>
        </p:nvGrpSpPr>
        <p:grpSpPr>
          <a:xfrm>
            <a:off x="9595119" y="868389"/>
            <a:ext cx="5970165" cy="6281652"/>
            <a:chOff x="0" y="0"/>
            <a:chExt cx="5842000" cy="6146800"/>
          </a:xfrm>
        </p:grpSpPr>
        <p:sp>
          <p:nvSpPr>
            <p:cNvPr id="9" name="Freeform 9"/>
            <p:cNvSpPr/>
            <p:nvPr/>
          </p:nvSpPr>
          <p:spPr>
            <a:xfrm>
              <a:off x="0" y="0"/>
              <a:ext cx="5842000" cy="6146800"/>
            </a:xfrm>
            <a:custGeom>
              <a:avLst/>
              <a:gdLst/>
              <a:ahLst/>
              <a:cxnLst/>
              <a:rect l="l" t="t" r="r" b="b"/>
              <a:pathLst>
                <a:path w="5842000" h="6146800">
                  <a:moveTo>
                    <a:pt x="5842000" y="6146800"/>
                  </a:moveTo>
                  <a:lnTo>
                    <a:pt x="0" y="6146800"/>
                  </a:lnTo>
                  <a:lnTo>
                    <a:pt x="0" y="0"/>
                  </a:lnTo>
                  <a:lnTo>
                    <a:pt x="5842000" y="0"/>
                  </a:lnTo>
                  <a:lnTo>
                    <a:pt x="5842000" y="6146800"/>
                  </a:lnTo>
                  <a:close/>
                </a:path>
              </a:pathLst>
            </a:custGeom>
            <a:blipFill>
              <a:blip r:embed="rId7"/>
              <a:stretch>
                <a:fillRect l="-26897" r="-31323"/>
              </a:stretch>
            </a:blipFill>
          </p:spPr>
          <p:txBody>
            <a:bodyPr/>
            <a:lstStyle/>
            <a:p>
              <a:endParaRPr lang="en-US" dirty="0"/>
            </a:p>
          </p:txBody>
        </p:sp>
        <p:sp>
          <p:nvSpPr>
            <p:cNvPr id="10" name="Freeform 10"/>
            <p:cNvSpPr/>
            <p:nvPr/>
          </p:nvSpPr>
          <p:spPr>
            <a:xfrm>
              <a:off x="0" y="0"/>
              <a:ext cx="5842000" cy="6146800"/>
            </a:xfrm>
            <a:custGeom>
              <a:avLst/>
              <a:gdLst/>
              <a:ahLst/>
              <a:cxnLst/>
              <a:rect l="l" t="t" r="r" b="b"/>
              <a:pathLst>
                <a:path w="5842000" h="6146800">
                  <a:moveTo>
                    <a:pt x="5842000" y="6146800"/>
                  </a:moveTo>
                  <a:lnTo>
                    <a:pt x="0" y="6146800"/>
                  </a:lnTo>
                  <a:lnTo>
                    <a:pt x="0" y="0"/>
                  </a:lnTo>
                  <a:lnTo>
                    <a:pt x="5842000" y="0"/>
                  </a:lnTo>
                  <a:lnTo>
                    <a:pt x="5842000" y="6146800"/>
                  </a:lnTo>
                  <a:close/>
                </a:path>
              </a:pathLst>
            </a:custGeom>
            <a:blipFill>
              <a:blip r:embed="rId8"/>
              <a:stretch>
                <a:fillRect t="-286" b="-286"/>
              </a:stretch>
            </a:blipFill>
          </p:spPr>
          <p:txBody>
            <a:bodyPr/>
            <a:lstStyle/>
            <a:p>
              <a:endParaRPr lang="en-US" dirty="0"/>
            </a:p>
          </p:txBody>
        </p:sp>
      </p:grpSp>
      <p:sp>
        <p:nvSpPr>
          <p:cNvPr id="11" name="Freeform 11"/>
          <p:cNvSpPr/>
          <p:nvPr/>
        </p:nvSpPr>
        <p:spPr>
          <a:xfrm>
            <a:off x="9221137" y="226832"/>
            <a:ext cx="2851363" cy="1283113"/>
          </a:xfrm>
          <a:custGeom>
            <a:avLst/>
            <a:gdLst/>
            <a:ahLst/>
            <a:cxnLst/>
            <a:rect l="l" t="t" r="r" b="b"/>
            <a:pathLst>
              <a:path w="2851363" h="1283113">
                <a:moveTo>
                  <a:pt x="0" y="0"/>
                </a:moveTo>
                <a:lnTo>
                  <a:pt x="2851363" y="0"/>
                </a:lnTo>
                <a:lnTo>
                  <a:pt x="2851363" y="1283113"/>
                </a:lnTo>
                <a:lnTo>
                  <a:pt x="0" y="1283113"/>
                </a:lnTo>
                <a:lnTo>
                  <a:pt x="0" y="0"/>
                </a:lnTo>
                <a:close/>
              </a:path>
            </a:pathLst>
          </a:custGeom>
          <a:blipFill>
            <a:blip r:embed="rId9"/>
            <a:stretch>
              <a:fillRect/>
            </a:stretch>
          </a:blipFill>
        </p:spPr>
        <p:txBody>
          <a:bodyPr/>
          <a:lstStyle/>
          <a:p>
            <a:endParaRPr 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6250" r="-6250"/>
            </a:stretch>
          </a:blipFill>
        </p:spPr>
        <p:txBody>
          <a:bodyPr/>
          <a:lstStyle/>
          <a:p>
            <a:endParaRPr lang="en-US" dirty="0"/>
          </a:p>
        </p:txBody>
      </p:sp>
      <p:sp>
        <p:nvSpPr>
          <p:cNvPr id="3" name="Freeform 3"/>
          <p:cNvSpPr/>
          <p:nvPr/>
        </p:nvSpPr>
        <p:spPr>
          <a:xfrm>
            <a:off x="-1105421" y="5792898"/>
            <a:ext cx="4268242" cy="5205173"/>
          </a:xfrm>
          <a:custGeom>
            <a:avLst/>
            <a:gdLst/>
            <a:ahLst/>
            <a:cxnLst/>
            <a:rect l="l" t="t" r="r" b="b"/>
            <a:pathLst>
              <a:path w="4268242" h="5205173">
                <a:moveTo>
                  <a:pt x="0" y="0"/>
                </a:moveTo>
                <a:lnTo>
                  <a:pt x="4268242" y="0"/>
                </a:lnTo>
                <a:lnTo>
                  <a:pt x="4268242" y="5205173"/>
                </a:lnTo>
                <a:lnTo>
                  <a:pt x="0" y="5205173"/>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rnd">
            <a:noFill/>
            <a:prstDash val="solid"/>
            <a:round/>
          </a:ln>
        </p:spPr>
        <p:txBody>
          <a:bodyPr/>
          <a:lstStyle/>
          <a:p>
            <a:endParaRPr lang="en-US" dirty="0"/>
          </a:p>
        </p:txBody>
      </p:sp>
      <p:sp>
        <p:nvSpPr>
          <p:cNvPr id="4" name="Freeform 4"/>
          <p:cNvSpPr/>
          <p:nvPr/>
        </p:nvSpPr>
        <p:spPr>
          <a:xfrm rot="107392">
            <a:off x="1646012" y="2840914"/>
            <a:ext cx="5872729" cy="5903967"/>
          </a:xfrm>
          <a:custGeom>
            <a:avLst/>
            <a:gdLst/>
            <a:ahLst/>
            <a:cxnLst/>
            <a:rect l="l" t="t" r="r" b="b"/>
            <a:pathLst>
              <a:path w="5872729" h="5903967">
                <a:moveTo>
                  <a:pt x="0" y="0"/>
                </a:moveTo>
                <a:lnTo>
                  <a:pt x="5872729" y="0"/>
                </a:lnTo>
                <a:lnTo>
                  <a:pt x="5872729" y="5903968"/>
                </a:lnTo>
                <a:lnTo>
                  <a:pt x="0" y="5903968"/>
                </a:lnTo>
                <a:lnTo>
                  <a:pt x="0" y="0"/>
                </a:lnTo>
                <a:close/>
              </a:path>
            </a:pathLst>
          </a:custGeom>
          <a:blipFill>
            <a:blip r:embed="rId5"/>
            <a:stretch>
              <a:fillRect/>
            </a:stretch>
          </a:blipFill>
        </p:spPr>
        <p:txBody>
          <a:bodyPr/>
          <a:lstStyle/>
          <a:p>
            <a:endParaRPr lang="en-US" dirty="0"/>
          </a:p>
        </p:txBody>
      </p:sp>
      <p:grpSp>
        <p:nvGrpSpPr>
          <p:cNvPr id="5" name="Group 5"/>
          <p:cNvGrpSpPr>
            <a:grpSpLocks noChangeAspect="1"/>
          </p:cNvGrpSpPr>
          <p:nvPr/>
        </p:nvGrpSpPr>
        <p:grpSpPr>
          <a:xfrm rot="-186881">
            <a:off x="2649267" y="3408390"/>
            <a:ext cx="6002302" cy="4769016"/>
            <a:chOff x="0" y="0"/>
            <a:chExt cx="3901440" cy="3099816"/>
          </a:xfrm>
        </p:grpSpPr>
        <p:sp>
          <p:nvSpPr>
            <p:cNvPr id="6" name="Freeform 6"/>
            <p:cNvSpPr/>
            <p:nvPr/>
          </p:nvSpPr>
          <p:spPr>
            <a:xfrm>
              <a:off x="127000" y="190500"/>
              <a:ext cx="3657600" cy="2413000"/>
            </a:xfrm>
            <a:custGeom>
              <a:avLst/>
              <a:gdLst/>
              <a:ahLst/>
              <a:cxnLst/>
              <a:rect l="l" t="t" r="r" b="b"/>
              <a:pathLst>
                <a:path w="3657600" h="2413000">
                  <a:moveTo>
                    <a:pt x="3657600" y="2413000"/>
                  </a:moveTo>
                  <a:lnTo>
                    <a:pt x="0" y="2413000"/>
                  </a:lnTo>
                  <a:lnTo>
                    <a:pt x="0" y="0"/>
                  </a:lnTo>
                  <a:lnTo>
                    <a:pt x="3657600" y="0"/>
                  </a:lnTo>
                  <a:lnTo>
                    <a:pt x="3657600" y="2413000"/>
                  </a:lnTo>
                  <a:close/>
                </a:path>
              </a:pathLst>
            </a:custGeom>
            <a:blipFill>
              <a:blip r:embed="rId6"/>
              <a:stretch>
                <a:fillRect b="-799"/>
              </a:stretch>
            </a:blipFill>
          </p:spPr>
          <p:txBody>
            <a:bodyPr/>
            <a:lstStyle/>
            <a:p>
              <a:endParaRPr lang="en-US" dirty="0"/>
            </a:p>
          </p:txBody>
        </p:sp>
        <p:sp>
          <p:nvSpPr>
            <p:cNvPr id="7" name="Freeform 7"/>
            <p:cNvSpPr/>
            <p:nvPr/>
          </p:nvSpPr>
          <p:spPr>
            <a:xfrm>
              <a:off x="0" y="0"/>
              <a:ext cx="3901440" cy="3099816"/>
            </a:xfrm>
            <a:custGeom>
              <a:avLst/>
              <a:gdLst/>
              <a:ahLst/>
              <a:cxnLst/>
              <a:rect l="l" t="t" r="r" b="b"/>
              <a:pathLst>
                <a:path w="3901440" h="3099816">
                  <a:moveTo>
                    <a:pt x="3901440" y="3099816"/>
                  </a:moveTo>
                  <a:lnTo>
                    <a:pt x="0" y="3099816"/>
                  </a:lnTo>
                  <a:lnTo>
                    <a:pt x="0" y="0"/>
                  </a:lnTo>
                  <a:lnTo>
                    <a:pt x="3901440" y="0"/>
                  </a:lnTo>
                  <a:lnTo>
                    <a:pt x="3901440" y="3099816"/>
                  </a:lnTo>
                  <a:close/>
                </a:path>
              </a:pathLst>
            </a:custGeom>
            <a:blipFill>
              <a:blip r:embed="rId7"/>
              <a:stretch>
                <a:fillRect t="-29" b="-29"/>
              </a:stretch>
            </a:blipFill>
          </p:spPr>
          <p:txBody>
            <a:bodyPr/>
            <a:lstStyle/>
            <a:p>
              <a:endParaRPr lang="en-US" dirty="0"/>
            </a:p>
          </p:txBody>
        </p:sp>
      </p:grpSp>
      <p:sp>
        <p:nvSpPr>
          <p:cNvPr id="8" name="Freeform 8"/>
          <p:cNvSpPr/>
          <p:nvPr/>
        </p:nvSpPr>
        <p:spPr>
          <a:xfrm rot="6155389">
            <a:off x="6192216" y="7389776"/>
            <a:ext cx="3181077" cy="1431485"/>
          </a:xfrm>
          <a:custGeom>
            <a:avLst/>
            <a:gdLst/>
            <a:ahLst/>
            <a:cxnLst/>
            <a:rect l="l" t="t" r="r" b="b"/>
            <a:pathLst>
              <a:path w="3181077" h="1431485">
                <a:moveTo>
                  <a:pt x="0" y="0"/>
                </a:moveTo>
                <a:lnTo>
                  <a:pt x="3181078" y="0"/>
                </a:lnTo>
                <a:lnTo>
                  <a:pt x="3181078" y="1431485"/>
                </a:lnTo>
                <a:lnTo>
                  <a:pt x="0" y="1431485"/>
                </a:lnTo>
                <a:lnTo>
                  <a:pt x="0" y="0"/>
                </a:lnTo>
                <a:close/>
              </a:path>
            </a:pathLst>
          </a:custGeom>
          <a:blipFill>
            <a:blip r:embed="rId8"/>
            <a:stretch>
              <a:fillRect/>
            </a:stretch>
          </a:blipFill>
        </p:spPr>
        <p:txBody>
          <a:bodyPr/>
          <a:lstStyle/>
          <a:p>
            <a:endParaRPr lang="en-US" dirty="0"/>
          </a:p>
        </p:txBody>
      </p:sp>
      <p:sp>
        <p:nvSpPr>
          <p:cNvPr id="9" name="TextBox 9"/>
          <p:cNvSpPr txBox="1"/>
          <p:nvPr/>
        </p:nvSpPr>
        <p:spPr>
          <a:xfrm>
            <a:off x="4543957" y="955522"/>
            <a:ext cx="10677114" cy="1150715"/>
          </a:xfrm>
          <a:prstGeom prst="rect">
            <a:avLst/>
          </a:prstGeom>
        </p:spPr>
        <p:txBody>
          <a:bodyPr lIns="0" tIns="0" rIns="0" bIns="0" rtlCol="0" anchor="t">
            <a:spAutoFit/>
          </a:bodyPr>
          <a:lstStyle/>
          <a:p>
            <a:pPr marL="0" lvl="0" indent="0">
              <a:lnSpc>
                <a:spcPts val="8553"/>
              </a:lnSpc>
              <a:spcBef>
                <a:spcPct val="0"/>
              </a:spcBef>
            </a:pPr>
            <a:r>
              <a:rPr lang="en-US" sz="8553" u="none" strike="noStrike" dirty="0">
                <a:solidFill>
                  <a:srgbClr val="F5F5F3"/>
                </a:solidFill>
                <a:latin typeface="League Spartan"/>
              </a:rPr>
              <a:t>Technologies Used</a:t>
            </a:r>
          </a:p>
        </p:txBody>
      </p:sp>
      <p:sp>
        <p:nvSpPr>
          <p:cNvPr id="10" name="TextBox 10"/>
          <p:cNvSpPr txBox="1"/>
          <p:nvPr/>
        </p:nvSpPr>
        <p:spPr>
          <a:xfrm>
            <a:off x="9933794" y="3929657"/>
            <a:ext cx="7586520" cy="3339184"/>
          </a:xfrm>
          <a:prstGeom prst="rect">
            <a:avLst/>
          </a:prstGeom>
        </p:spPr>
        <p:txBody>
          <a:bodyPr lIns="0" tIns="0" rIns="0" bIns="0" rtlCol="0" anchor="t">
            <a:spAutoFit/>
          </a:bodyPr>
          <a:lstStyle/>
          <a:p>
            <a:pPr marL="0" lvl="0" indent="0" algn="r">
              <a:lnSpc>
                <a:spcPts val="4432"/>
              </a:lnSpc>
              <a:spcBef>
                <a:spcPct val="0"/>
              </a:spcBef>
            </a:pPr>
            <a:r>
              <a:rPr lang="en-US" sz="2954" u="none" strike="noStrike" dirty="0">
                <a:solidFill>
                  <a:srgbClr val="F5F5F3"/>
                </a:solidFill>
                <a:latin typeface="Glacial Indifference Bold"/>
              </a:rPr>
              <a:t>OUR TEAM UTILIZED A VARIETY OF WEB DEVELOPMENT TECHNOLOGIES LIKE HTML, CSS AND JAVASCRIPT INCLUDING PROGRAMMING LANGUAGES LIKE JAVA AND PYTHON, AS WELL AS TOOLS LIKE GITHUB.</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6250" r="-6250"/>
            </a:stretch>
          </a:blipFill>
        </p:spPr>
        <p:txBody>
          <a:bodyPr/>
          <a:lstStyle/>
          <a:p>
            <a:endParaRPr lang="en-US" dirty="0"/>
          </a:p>
        </p:txBody>
      </p:sp>
      <p:sp>
        <p:nvSpPr>
          <p:cNvPr id="3" name="Freeform 3"/>
          <p:cNvSpPr/>
          <p:nvPr/>
        </p:nvSpPr>
        <p:spPr>
          <a:xfrm>
            <a:off x="-740011" y="-942958"/>
            <a:ext cx="6641079" cy="6682846"/>
          </a:xfrm>
          <a:custGeom>
            <a:avLst/>
            <a:gdLst/>
            <a:ahLst/>
            <a:cxnLst/>
            <a:rect l="l" t="t" r="r" b="b"/>
            <a:pathLst>
              <a:path w="6641079" h="6682846">
                <a:moveTo>
                  <a:pt x="0" y="0"/>
                </a:moveTo>
                <a:lnTo>
                  <a:pt x="6641079" y="0"/>
                </a:lnTo>
                <a:lnTo>
                  <a:pt x="6641079" y="6682846"/>
                </a:lnTo>
                <a:lnTo>
                  <a:pt x="0" y="6682846"/>
                </a:lnTo>
                <a:lnTo>
                  <a:pt x="0" y="0"/>
                </a:lnTo>
                <a:close/>
              </a:path>
            </a:pathLst>
          </a:custGeom>
          <a:blipFill>
            <a:blip r:embed="rId3"/>
            <a:stretch>
              <a:fillRect/>
            </a:stretch>
          </a:blipFill>
        </p:spPr>
        <p:txBody>
          <a:bodyPr/>
          <a:lstStyle/>
          <a:p>
            <a:endParaRPr lang="en-US" dirty="0"/>
          </a:p>
        </p:txBody>
      </p:sp>
      <p:grpSp>
        <p:nvGrpSpPr>
          <p:cNvPr id="4" name="Group 4"/>
          <p:cNvGrpSpPr/>
          <p:nvPr/>
        </p:nvGrpSpPr>
        <p:grpSpPr>
          <a:xfrm>
            <a:off x="1752600" y="3518298"/>
            <a:ext cx="3535026" cy="4287833"/>
            <a:chOff x="0" y="0"/>
            <a:chExt cx="1157357" cy="1403823"/>
          </a:xfrm>
        </p:grpSpPr>
        <p:sp>
          <p:nvSpPr>
            <p:cNvPr id="5" name="Freeform 5"/>
            <p:cNvSpPr/>
            <p:nvPr/>
          </p:nvSpPr>
          <p:spPr>
            <a:xfrm>
              <a:off x="0" y="0"/>
              <a:ext cx="1157357" cy="1403823"/>
            </a:xfrm>
            <a:custGeom>
              <a:avLst/>
              <a:gdLst/>
              <a:ahLst/>
              <a:cxnLst/>
              <a:rect l="l" t="t" r="r" b="b"/>
              <a:pathLst>
                <a:path w="1157357" h="1403823">
                  <a:moveTo>
                    <a:pt x="1032897" y="1403823"/>
                  </a:moveTo>
                  <a:lnTo>
                    <a:pt x="124460" y="1403823"/>
                  </a:lnTo>
                  <a:cubicBezTo>
                    <a:pt x="55880" y="1403823"/>
                    <a:pt x="0" y="1347943"/>
                    <a:pt x="0" y="1279363"/>
                  </a:cubicBezTo>
                  <a:lnTo>
                    <a:pt x="0" y="124460"/>
                  </a:lnTo>
                  <a:cubicBezTo>
                    <a:pt x="0" y="55880"/>
                    <a:pt x="55880" y="0"/>
                    <a:pt x="124460" y="0"/>
                  </a:cubicBezTo>
                  <a:lnTo>
                    <a:pt x="1032897" y="0"/>
                  </a:lnTo>
                  <a:cubicBezTo>
                    <a:pt x="1101477" y="0"/>
                    <a:pt x="1157357" y="55880"/>
                    <a:pt x="1157357" y="124460"/>
                  </a:cubicBezTo>
                  <a:lnTo>
                    <a:pt x="1157357" y="1279363"/>
                  </a:lnTo>
                  <a:cubicBezTo>
                    <a:pt x="1157357" y="1347943"/>
                    <a:pt x="1101477" y="1403823"/>
                    <a:pt x="1032897" y="1403823"/>
                  </a:cubicBezTo>
                  <a:close/>
                </a:path>
              </a:pathLst>
            </a:custGeom>
            <a:solidFill>
              <a:srgbClr val="2E2D2D">
                <a:alpha val="60000"/>
              </a:srgbClr>
            </a:solidFill>
          </p:spPr>
          <p:txBody>
            <a:bodyPr/>
            <a:lstStyle/>
            <a:p>
              <a:endParaRPr lang="en-US" dirty="0"/>
            </a:p>
          </p:txBody>
        </p:sp>
      </p:grpSp>
      <p:grpSp>
        <p:nvGrpSpPr>
          <p:cNvPr id="8" name="Group 8"/>
          <p:cNvGrpSpPr/>
          <p:nvPr/>
        </p:nvGrpSpPr>
        <p:grpSpPr>
          <a:xfrm>
            <a:off x="7285374" y="3518298"/>
            <a:ext cx="3535026" cy="4287833"/>
            <a:chOff x="0" y="0"/>
            <a:chExt cx="1157357" cy="1403823"/>
          </a:xfrm>
        </p:grpSpPr>
        <p:sp>
          <p:nvSpPr>
            <p:cNvPr id="9" name="Freeform 9"/>
            <p:cNvSpPr/>
            <p:nvPr/>
          </p:nvSpPr>
          <p:spPr>
            <a:xfrm>
              <a:off x="0" y="0"/>
              <a:ext cx="1157357" cy="1403823"/>
            </a:xfrm>
            <a:custGeom>
              <a:avLst/>
              <a:gdLst/>
              <a:ahLst/>
              <a:cxnLst/>
              <a:rect l="l" t="t" r="r" b="b"/>
              <a:pathLst>
                <a:path w="1157357" h="1403823">
                  <a:moveTo>
                    <a:pt x="1032897" y="1403823"/>
                  </a:moveTo>
                  <a:lnTo>
                    <a:pt x="124460" y="1403823"/>
                  </a:lnTo>
                  <a:cubicBezTo>
                    <a:pt x="55880" y="1403823"/>
                    <a:pt x="0" y="1347943"/>
                    <a:pt x="0" y="1279363"/>
                  </a:cubicBezTo>
                  <a:lnTo>
                    <a:pt x="0" y="124460"/>
                  </a:lnTo>
                  <a:cubicBezTo>
                    <a:pt x="0" y="55880"/>
                    <a:pt x="55880" y="0"/>
                    <a:pt x="124460" y="0"/>
                  </a:cubicBezTo>
                  <a:lnTo>
                    <a:pt x="1032897" y="0"/>
                  </a:lnTo>
                  <a:cubicBezTo>
                    <a:pt x="1101477" y="0"/>
                    <a:pt x="1157357" y="55880"/>
                    <a:pt x="1157357" y="124460"/>
                  </a:cubicBezTo>
                  <a:lnTo>
                    <a:pt x="1157357" y="1279363"/>
                  </a:lnTo>
                  <a:cubicBezTo>
                    <a:pt x="1157357" y="1347943"/>
                    <a:pt x="1101477" y="1403823"/>
                    <a:pt x="1032897" y="1403823"/>
                  </a:cubicBezTo>
                  <a:close/>
                </a:path>
              </a:pathLst>
            </a:custGeom>
            <a:solidFill>
              <a:srgbClr val="2E2D2D">
                <a:alpha val="60000"/>
              </a:srgbClr>
            </a:solidFill>
          </p:spPr>
          <p:txBody>
            <a:bodyPr/>
            <a:lstStyle/>
            <a:p>
              <a:endParaRPr lang="en-US" dirty="0"/>
            </a:p>
          </p:txBody>
        </p:sp>
      </p:grpSp>
      <p:grpSp>
        <p:nvGrpSpPr>
          <p:cNvPr id="12" name="Group 12"/>
          <p:cNvGrpSpPr/>
          <p:nvPr/>
        </p:nvGrpSpPr>
        <p:grpSpPr>
          <a:xfrm>
            <a:off x="12771774" y="3446059"/>
            <a:ext cx="3535026" cy="4287833"/>
            <a:chOff x="0" y="0"/>
            <a:chExt cx="1157357" cy="1403823"/>
          </a:xfrm>
        </p:grpSpPr>
        <p:sp>
          <p:nvSpPr>
            <p:cNvPr id="13" name="Freeform 13"/>
            <p:cNvSpPr/>
            <p:nvPr/>
          </p:nvSpPr>
          <p:spPr>
            <a:xfrm>
              <a:off x="0" y="0"/>
              <a:ext cx="1157357" cy="1403823"/>
            </a:xfrm>
            <a:custGeom>
              <a:avLst/>
              <a:gdLst/>
              <a:ahLst/>
              <a:cxnLst/>
              <a:rect l="l" t="t" r="r" b="b"/>
              <a:pathLst>
                <a:path w="1157357" h="1403823">
                  <a:moveTo>
                    <a:pt x="1032897" y="1403823"/>
                  </a:moveTo>
                  <a:lnTo>
                    <a:pt x="124460" y="1403823"/>
                  </a:lnTo>
                  <a:cubicBezTo>
                    <a:pt x="55880" y="1403823"/>
                    <a:pt x="0" y="1347943"/>
                    <a:pt x="0" y="1279363"/>
                  </a:cubicBezTo>
                  <a:lnTo>
                    <a:pt x="0" y="124460"/>
                  </a:lnTo>
                  <a:cubicBezTo>
                    <a:pt x="0" y="55880"/>
                    <a:pt x="55880" y="0"/>
                    <a:pt x="124460" y="0"/>
                  </a:cubicBezTo>
                  <a:lnTo>
                    <a:pt x="1032897" y="0"/>
                  </a:lnTo>
                  <a:cubicBezTo>
                    <a:pt x="1101477" y="0"/>
                    <a:pt x="1157357" y="55880"/>
                    <a:pt x="1157357" y="124460"/>
                  </a:cubicBezTo>
                  <a:lnTo>
                    <a:pt x="1157357" y="1279363"/>
                  </a:lnTo>
                  <a:cubicBezTo>
                    <a:pt x="1157357" y="1347943"/>
                    <a:pt x="1101477" y="1403823"/>
                    <a:pt x="1032897" y="1403823"/>
                  </a:cubicBezTo>
                  <a:close/>
                </a:path>
              </a:pathLst>
            </a:custGeom>
            <a:solidFill>
              <a:srgbClr val="2E2D2D">
                <a:alpha val="60000"/>
              </a:srgbClr>
            </a:solidFill>
          </p:spPr>
          <p:txBody>
            <a:bodyPr/>
            <a:lstStyle/>
            <a:p>
              <a:endParaRPr lang="en-US" dirty="0"/>
            </a:p>
          </p:txBody>
        </p:sp>
      </p:grpSp>
      <p:sp>
        <p:nvSpPr>
          <p:cNvPr id="20" name="TextBox 20"/>
          <p:cNvSpPr txBox="1"/>
          <p:nvPr/>
        </p:nvSpPr>
        <p:spPr>
          <a:xfrm>
            <a:off x="3319799" y="1171575"/>
            <a:ext cx="11648401" cy="1069975"/>
          </a:xfrm>
          <a:prstGeom prst="rect">
            <a:avLst/>
          </a:prstGeom>
        </p:spPr>
        <p:txBody>
          <a:bodyPr wrap="square" lIns="0" tIns="0" rIns="0" bIns="0" rtlCol="0" anchor="t">
            <a:spAutoFit/>
          </a:bodyPr>
          <a:lstStyle/>
          <a:p>
            <a:pPr marL="0" lvl="0" indent="0" algn="ctr">
              <a:lnSpc>
                <a:spcPts val="8000"/>
              </a:lnSpc>
            </a:pPr>
            <a:r>
              <a:rPr lang="en-US" sz="8000" dirty="0">
                <a:solidFill>
                  <a:srgbClr val="FFBD59"/>
                </a:solidFill>
                <a:latin typeface="League Spartan"/>
              </a:rPr>
              <a:t>The Team: 3AM</a:t>
            </a:r>
          </a:p>
        </p:txBody>
      </p:sp>
      <p:sp>
        <p:nvSpPr>
          <p:cNvPr id="21" name="TextBox 21"/>
          <p:cNvSpPr txBox="1"/>
          <p:nvPr/>
        </p:nvSpPr>
        <p:spPr>
          <a:xfrm>
            <a:off x="2216690" y="6033175"/>
            <a:ext cx="2687924" cy="458202"/>
          </a:xfrm>
          <a:prstGeom prst="rect">
            <a:avLst/>
          </a:prstGeom>
        </p:spPr>
        <p:txBody>
          <a:bodyPr wrap="square" lIns="0" tIns="0" rIns="0" bIns="0" rtlCol="0" anchor="t">
            <a:spAutoFit/>
          </a:bodyPr>
          <a:lstStyle/>
          <a:p>
            <a:pPr>
              <a:lnSpc>
                <a:spcPts val="3410"/>
              </a:lnSpc>
            </a:pPr>
            <a:r>
              <a:rPr lang="en-US" sz="3410" dirty="0">
                <a:solidFill>
                  <a:srgbClr val="FFBD59"/>
                </a:solidFill>
                <a:latin typeface="Garet Bold"/>
              </a:rPr>
              <a:t>Abhik</a:t>
            </a:r>
          </a:p>
        </p:txBody>
      </p:sp>
      <p:sp>
        <p:nvSpPr>
          <p:cNvPr id="22" name="TextBox 22"/>
          <p:cNvSpPr txBox="1"/>
          <p:nvPr/>
        </p:nvSpPr>
        <p:spPr>
          <a:xfrm>
            <a:off x="2216690" y="6981537"/>
            <a:ext cx="1859198" cy="296428"/>
          </a:xfrm>
          <a:prstGeom prst="rect">
            <a:avLst/>
          </a:prstGeom>
        </p:spPr>
        <p:txBody>
          <a:bodyPr wrap="square" lIns="0" tIns="0" rIns="0" bIns="0" rtlCol="0" anchor="t">
            <a:spAutoFit/>
          </a:bodyPr>
          <a:lstStyle/>
          <a:p>
            <a:pPr marL="0" lvl="0" indent="0">
              <a:lnSpc>
                <a:spcPts val="2387"/>
              </a:lnSpc>
            </a:pPr>
            <a:r>
              <a:rPr lang="en-US" sz="1705" spc="341" dirty="0">
                <a:solidFill>
                  <a:srgbClr val="FFFFFF"/>
                </a:solidFill>
                <a:latin typeface="Garet"/>
              </a:rPr>
              <a:t>CEO</a:t>
            </a:r>
          </a:p>
        </p:txBody>
      </p:sp>
      <p:sp>
        <p:nvSpPr>
          <p:cNvPr id="23" name="TextBox 23"/>
          <p:cNvSpPr txBox="1"/>
          <p:nvPr/>
        </p:nvSpPr>
        <p:spPr>
          <a:xfrm>
            <a:off x="7747520" y="6033175"/>
            <a:ext cx="2687924" cy="458202"/>
          </a:xfrm>
          <a:prstGeom prst="rect">
            <a:avLst/>
          </a:prstGeom>
        </p:spPr>
        <p:txBody>
          <a:bodyPr wrap="square" lIns="0" tIns="0" rIns="0" bIns="0" rtlCol="0" anchor="t">
            <a:spAutoFit/>
          </a:bodyPr>
          <a:lstStyle/>
          <a:p>
            <a:pPr marL="0" lvl="0" indent="0">
              <a:lnSpc>
                <a:spcPts val="3410"/>
              </a:lnSpc>
            </a:pPr>
            <a:r>
              <a:rPr lang="en-US" sz="3410" dirty="0">
                <a:solidFill>
                  <a:srgbClr val="FFBD59"/>
                </a:solidFill>
                <a:latin typeface="Garet Bold"/>
              </a:rPr>
              <a:t>Anubhav</a:t>
            </a:r>
          </a:p>
        </p:txBody>
      </p:sp>
      <p:sp>
        <p:nvSpPr>
          <p:cNvPr id="24" name="TextBox 24"/>
          <p:cNvSpPr txBox="1"/>
          <p:nvPr/>
        </p:nvSpPr>
        <p:spPr>
          <a:xfrm>
            <a:off x="7747520" y="6981537"/>
            <a:ext cx="2489030" cy="286916"/>
          </a:xfrm>
          <a:prstGeom prst="rect">
            <a:avLst/>
          </a:prstGeom>
        </p:spPr>
        <p:txBody>
          <a:bodyPr wrap="square" lIns="0" tIns="0" rIns="0" bIns="0" rtlCol="0" anchor="t">
            <a:spAutoFit/>
          </a:bodyPr>
          <a:lstStyle/>
          <a:p>
            <a:pPr marL="0" lvl="0" indent="0">
              <a:lnSpc>
                <a:spcPts val="2387"/>
              </a:lnSpc>
            </a:pPr>
            <a:r>
              <a:rPr lang="en-US" sz="1705" spc="341" dirty="0">
                <a:solidFill>
                  <a:srgbClr val="FFFFFF"/>
                </a:solidFill>
                <a:latin typeface="Blinker"/>
              </a:rPr>
              <a:t>UNPAID INTERN</a:t>
            </a:r>
          </a:p>
        </p:txBody>
      </p:sp>
      <p:sp>
        <p:nvSpPr>
          <p:cNvPr id="25" name="TextBox 25"/>
          <p:cNvSpPr txBox="1"/>
          <p:nvPr/>
        </p:nvSpPr>
        <p:spPr>
          <a:xfrm>
            <a:off x="13230046" y="6033175"/>
            <a:ext cx="2807424" cy="458202"/>
          </a:xfrm>
          <a:prstGeom prst="rect">
            <a:avLst/>
          </a:prstGeom>
        </p:spPr>
        <p:txBody>
          <a:bodyPr wrap="square" lIns="0" tIns="0" rIns="0" bIns="0" rtlCol="0" anchor="t">
            <a:spAutoFit/>
          </a:bodyPr>
          <a:lstStyle/>
          <a:p>
            <a:pPr marL="0" lvl="0" indent="0">
              <a:lnSpc>
                <a:spcPts val="3410"/>
              </a:lnSpc>
            </a:pPr>
            <a:r>
              <a:rPr lang="en-US" sz="3410" dirty="0">
                <a:solidFill>
                  <a:srgbClr val="FFBD59"/>
                </a:solidFill>
                <a:latin typeface="Garet Bold"/>
              </a:rPr>
              <a:t>Shubhendu</a:t>
            </a:r>
          </a:p>
        </p:txBody>
      </p:sp>
      <p:sp>
        <p:nvSpPr>
          <p:cNvPr id="27" name="TextBox 27"/>
          <p:cNvSpPr txBox="1"/>
          <p:nvPr/>
        </p:nvSpPr>
        <p:spPr>
          <a:xfrm>
            <a:off x="13230046" y="6981537"/>
            <a:ext cx="1859198" cy="591059"/>
          </a:xfrm>
          <a:prstGeom prst="rect">
            <a:avLst/>
          </a:prstGeom>
        </p:spPr>
        <p:txBody>
          <a:bodyPr wrap="square" lIns="0" tIns="0" rIns="0" bIns="0" rtlCol="0" anchor="t">
            <a:spAutoFit/>
          </a:bodyPr>
          <a:lstStyle/>
          <a:p>
            <a:pPr marL="0" lvl="0" indent="0">
              <a:lnSpc>
                <a:spcPts val="2387"/>
              </a:lnSpc>
            </a:pPr>
            <a:r>
              <a:rPr lang="en-US" sz="1705" spc="341" dirty="0">
                <a:solidFill>
                  <a:srgbClr val="FFFFFF"/>
                </a:solidFill>
                <a:latin typeface="Blinker"/>
              </a:rPr>
              <a:t>MORAL SUPPORT</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333" b="-3333"/>
            </a:stretch>
          </a:blipFill>
        </p:spPr>
        <p:txBody>
          <a:bodyPr/>
          <a:lstStyle/>
          <a:p>
            <a:endParaRPr lang="en-US" dirty="0"/>
          </a:p>
        </p:txBody>
      </p:sp>
      <p:sp>
        <p:nvSpPr>
          <p:cNvPr id="3" name="Freeform 3"/>
          <p:cNvSpPr/>
          <p:nvPr/>
        </p:nvSpPr>
        <p:spPr>
          <a:xfrm>
            <a:off x="0" y="0"/>
            <a:ext cx="18288000" cy="4273013"/>
          </a:xfrm>
          <a:custGeom>
            <a:avLst/>
            <a:gdLst/>
            <a:ahLst/>
            <a:cxnLst/>
            <a:rect l="l" t="t" r="r" b="b"/>
            <a:pathLst>
              <a:path w="18288000" h="4273013">
                <a:moveTo>
                  <a:pt x="0" y="0"/>
                </a:moveTo>
                <a:lnTo>
                  <a:pt x="18288000" y="0"/>
                </a:lnTo>
                <a:lnTo>
                  <a:pt x="18288000" y="4273013"/>
                </a:lnTo>
                <a:lnTo>
                  <a:pt x="0" y="4273013"/>
                </a:lnTo>
                <a:lnTo>
                  <a:pt x="0" y="0"/>
                </a:lnTo>
                <a:close/>
              </a:path>
            </a:pathLst>
          </a:custGeom>
          <a:blipFill>
            <a:blip r:embed="rId3"/>
            <a:stretch>
              <a:fillRect t="-255586"/>
            </a:stretch>
          </a:blipFill>
        </p:spPr>
        <p:txBody>
          <a:bodyPr/>
          <a:lstStyle/>
          <a:p>
            <a:endParaRPr lang="en-US" dirty="0"/>
          </a:p>
        </p:txBody>
      </p:sp>
      <p:sp>
        <p:nvSpPr>
          <p:cNvPr id="4" name="TextBox 4"/>
          <p:cNvSpPr txBox="1"/>
          <p:nvPr/>
        </p:nvSpPr>
        <p:spPr>
          <a:xfrm>
            <a:off x="3877720" y="5349478"/>
            <a:ext cx="10532560" cy="552074"/>
          </a:xfrm>
          <a:prstGeom prst="rect">
            <a:avLst/>
          </a:prstGeom>
        </p:spPr>
        <p:txBody>
          <a:bodyPr lIns="0" tIns="0" rIns="0" bIns="0" rtlCol="0" anchor="t">
            <a:spAutoFit/>
          </a:bodyPr>
          <a:lstStyle/>
          <a:p>
            <a:pPr algn="ctr">
              <a:lnSpc>
                <a:spcPts val="4320"/>
              </a:lnSpc>
            </a:pPr>
            <a:r>
              <a:rPr lang="en-US" sz="3600" spc="1152" dirty="0">
                <a:solidFill>
                  <a:srgbClr val="FFBD59"/>
                </a:solidFill>
                <a:latin typeface="Garet"/>
              </a:rPr>
              <a:t>HACKTOBER FEST</a:t>
            </a:r>
          </a:p>
        </p:txBody>
      </p:sp>
      <p:sp>
        <p:nvSpPr>
          <p:cNvPr id="5" name="TextBox 5"/>
          <p:cNvSpPr txBox="1"/>
          <p:nvPr/>
        </p:nvSpPr>
        <p:spPr>
          <a:xfrm>
            <a:off x="2510202" y="3613547"/>
            <a:ext cx="13267596" cy="1838325"/>
          </a:xfrm>
          <a:prstGeom prst="rect">
            <a:avLst/>
          </a:prstGeom>
        </p:spPr>
        <p:txBody>
          <a:bodyPr lIns="0" tIns="0" rIns="0" bIns="0" rtlCol="0" anchor="t">
            <a:spAutoFit/>
          </a:bodyPr>
          <a:lstStyle/>
          <a:p>
            <a:pPr algn="ctr">
              <a:lnSpc>
                <a:spcPts val="14400"/>
              </a:lnSpc>
            </a:pPr>
            <a:r>
              <a:rPr lang="en-US" sz="12000" dirty="0">
                <a:solidFill>
                  <a:srgbClr val="FFFFFF"/>
                </a:solidFill>
                <a:latin typeface="League Spartan"/>
              </a:rPr>
              <a:t>Thank You</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31</TotalTime>
  <Words>264</Words>
  <Application>Microsoft Office PowerPoint</Application>
  <PresentationFormat>Custom</PresentationFormat>
  <Paragraphs>26</Paragraphs>
  <Slides>9</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9</vt:i4>
      </vt:variant>
    </vt:vector>
  </HeadingPairs>
  <TitlesOfParts>
    <vt:vector size="20" baseType="lpstr">
      <vt:lpstr>Poppins</vt:lpstr>
      <vt:lpstr>Garet</vt:lpstr>
      <vt:lpstr>League Spartan</vt:lpstr>
      <vt:lpstr>Blinker</vt:lpstr>
      <vt:lpstr>Glacial Indifference Bold</vt:lpstr>
      <vt:lpstr>Mont Bold</vt:lpstr>
      <vt:lpstr>Garet Bold</vt:lpstr>
      <vt:lpstr>Glacial Indifference</vt:lpstr>
      <vt:lpstr>Arial</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and Pink Futuristic Dark Mode Technology Pitch Deck Presentation</dc:title>
  <dc:creator>Abhik</dc:creator>
  <cp:lastModifiedBy>Abhik Das</cp:lastModifiedBy>
  <cp:revision>5</cp:revision>
  <dcterms:created xsi:type="dcterms:W3CDTF">2006-08-16T00:00:00Z</dcterms:created>
  <dcterms:modified xsi:type="dcterms:W3CDTF">2023-10-28T05:35:01Z</dcterms:modified>
  <dc:identifier>DAFxrxF-qp8</dc:identifier>
</cp:coreProperties>
</file>